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</p:sldMasterIdLst>
  <p:sldIdLst>
    <p:sldId id="258" r:id="rId6"/>
  </p:sldIdLst>
  <p:sldSz cx="12192000" cy="6858000"/>
  <p:notesSz cx="6799263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66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microsoft.com/office/2016/11/relationships/changesInfo" Target="changesInfos/changesInfo1.xml"/><Relationship Id="rId5" Type="http://schemas.openxmlformats.org/officeDocument/2006/relationships/slideMaster" Target="slideMasters/slideMaster1.xml"/><Relationship Id="rId10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am Robbins" userId="fcd30a94-00ad-462b-8588-e113eeeeab73" providerId="ADAL" clId="{A1E3D2B2-915C-4FAD-A316-506D3984200B}"/>
    <pc:docChg chg="modSld">
      <pc:chgData name="Adam Robbins" userId="fcd30a94-00ad-462b-8588-e113eeeeab73" providerId="ADAL" clId="{A1E3D2B2-915C-4FAD-A316-506D3984200B}" dt="2019-10-16T08:18:45.428" v="2" actId="1076"/>
      <pc:docMkLst>
        <pc:docMk/>
      </pc:docMkLst>
      <pc:sldChg chg="modSp">
        <pc:chgData name="Adam Robbins" userId="fcd30a94-00ad-462b-8588-e113eeeeab73" providerId="ADAL" clId="{A1E3D2B2-915C-4FAD-A316-506D3984200B}" dt="2019-10-16T08:18:45.428" v="2" actId="1076"/>
        <pc:sldMkLst>
          <pc:docMk/>
          <pc:sldMk cId="1318327316" sldId="258"/>
        </pc:sldMkLst>
        <pc:graphicFrameChg chg="mod modGraphic">
          <ac:chgData name="Adam Robbins" userId="fcd30a94-00ad-462b-8588-e113eeeeab73" providerId="ADAL" clId="{A1E3D2B2-915C-4FAD-A316-506D3984200B}" dt="2019-10-16T08:18:45.428" v="2" actId="1076"/>
          <ac:graphicFrameMkLst>
            <pc:docMk/>
            <pc:sldMk cId="1318327316" sldId="258"/>
            <ac:graphicFrameMk id="16" creationId="{00000000-0000-0000-0000-000000000000}"/>
          </ac:graphicFrameMkLst>
        </pc:graphicFrameChg>
      </pc:sldChg>
    </pc:docChg>
  </pc:docChgLst>
  <pc:docChgLst>
    <pc:chgData name="Adam Robbins" userId="fcd30a94-00ad-462b-8588-e113eeeeab73" providerId="ADAL" clId="{C000BDD6-56A3-4643-BB6C-BD9602AA0F4D}"/>
    <pc:docChg chg="modSld">
      <pc:chgData name="Adam Robbins" userId="fcd30a94-00ad-462b-8588-e113eeeeab73" providerId="ADAL" clId="{C000BDD6-56A3-4643-BB6C-BD9602AA0F4D}" dt="2019-06-21T07:33:42.005" v="166" actId="6549"/>
      <pc:docMkLst>
        <pc:docMk/>
      </pc:docMkLst>
      <pc:sldChg chg="modSp">
        <pc:chgData name="Adam Robbins" userId="fcd30a94-00ad-462b-8588-e113eeeeab73" providerId="ADAL" clId="{C000BDD6-56A3-4643-BB6C-BD9602AA0F4D}" dt="2019-06-21T07:33:42.005" v="166" actId="6549"/>
        <pc:sldMkLst>
          <pc:docMk/>
          <pc:sldMk cId="1318327316" sldId="258"/>
        </pc:sldMkLst>
        <pc:graphicFrameChg chg="modGraphic">
          <ac:chgData name="Adam Robbins" userId="fcd30a94-00ad-462b-8588-e113eeeeab73" providerId="ADAL" clId="{C000BDD6-56A3-4643-BB6C-BD9602AA0F4D}" dt="2019-06-21T07:32:10.294" v="1" actId="20577"/>
          <ac:graphicFrameMkLst>
            <pc:docMk/>
            <pc:sldMk cId="1318327316" sldId="258"/>
            <ac:graphicFrameMk id="15" creationId="{00000000-0000-0000-0000-000000000000}"/>
          </ac:graphicFrameMkLst>
        </pc:graphicFrameChg>
        <pc:graphicFrameChg chg="mod modGraphic">
          <ac:chgData name="Adam Robbins" userId="fcd30a94-00ad-462b-8588-e113eeeeab73" providerId="ADAL" clId="{C000BDD6-56A3-4643-BB6C-BD9602AA0F4D}" dt="2019-06-21T07:33:42.005" v="166" actId="6549"/>
          <ac:graphicFrameMkLst>
            <pc:docMk/>
            <pc:sldMk cId="1318327316" sldId="258"/>
            <ac:graphicFrameMk id="16" creationId="{00000000-0000-0000-0000-000000000000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58F70-FBFB-4369-A42C-BC33A96ACE90}" type="datetimeFigureOut">
              <a:rPr lang="en-GB" smtClean="0"/>
              <a:t>16/10/2019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9D150-FEE1-4B90-B2F4-0E256F4714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6160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58F70-FBFB-4369-A42C-BC33A96ACE90}" type="datetimeFigureOut">
              <a:rPr lang="en-GB" smtClean="0"/>
              <a:t>16/10/2019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9D150-FEE1-4B90-B2F4-0E256F4714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9607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58F70-FBFB-4369-A42C-BC33A96ACE90}" type="datetimeFigureOut">
              <a:rPr lang="en-GB" smtClean="0"/>
              <a:t>16/10/2019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9D150-FEE1-4B90-B2F4-0E256F4714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5813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58F70-FBFB-4369-A42C-BC33A96ACE90}" type="datetimeFigureOut">
              <a:rPr lang="en-GB" smtClean="0"/>
              <a:t>16/10/2019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9D150-FEE1-4B90-B2F4-0E256F4714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8850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58F70-FBFB-4369-A42C-BC33A96ACE90}" type="datetimeFigureOut">
              <a:rPr lang="en-GB" smtClean="0"/>
              <a:t>16/10/2019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9D150-FEE1-4B90-B2F4-0E256F4714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0831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58F70-FBFB-4369-A42C-BC33A96ACE90}" type="datetimeFigureOut">
              <a:rPr lang="en-GB" smtClean="0"/>
              <a:t>16/10/2019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9D150-FEE1-4B90-B2F4-0E256F4714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704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58F70-FBFB-4369-A42C-BC33A96ACE90}" type="datetimeFigureOut">
              <a:rPr lang="en-GB" smtClean="0"/>
              <a:t>16/10/2019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9D150-FEE1-4B90-B2F4-0E256F4714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7047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58F70-FBFB-4369-A42C-BC33A96ACE90}" type="datetimeFigureOut">
              <a:rPr lang="en-GB" smtClean="0"/>
              <a:t>16/10/2019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9D150-FEE1-4B90-B2F4-0E256F4714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7438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58F70-FBFB-4369-A42C-BC33A96ACE90}" type="datetimeFigureOut">
              <a:rPr lang="en-GB" smtClean="0"/>
              <a:t>16/10/2019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9D150-FEE1-4B90-B2F4-0E256F4714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4892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58F70-FBFB-4369-A42C-BC33A96ACE90}" type="datetimeFigureOut">
              <a:rPr lang="en-GB" smtClean="0"/>
              <a:t>16/10/2019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9D150-FEE1-4B90-B2F4-0E256F4714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69669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58F70-FBFB-4369-A42C-BC33A96ACE90}" type="datetimeFigureOut">
              <a:rPr lang="en-GB" smtClean="0"/>
              <a:t>16/10/2019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9D150-FEE1-4B90-B2F4-0E256F4714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4546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058F70-FBFB-4369-A42C-BC33A96ACE90}" type="datetimeFigureOut">
              <a:rPr lang="en-GB" smtClean="0"/>
              <a:t>16/10/2019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59D150-FEE1-4B90-B2F4-0E256F4714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0011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8983" y="292054"/>
            <a:ext cx="4318611" cy="58477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7CC Chemical Reactions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/>
          <a:srcRect t="2743"/>
          <a:stretch/>
        </p:blipFill>
        <p:spPr>
          <a:xfrm>
            <a:off x="4509286" y="378842"/>
            <a:ext cx="2436986" cy="3263585"/>
          </a:xfrm>
          <a:prstGeom prst="rect">
            <a:avLst/>
          </a:prstGeom>
        </p:spPr>
      </p:pic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4004511"/>
              </p:ext>
            </p:extLst>
          </p:nvPr>
        </p:nvGraphicFramePr>
        <p:xfrm>
          <a:off x="168981" y="1071412"/>
          <a:ext cx="4318612" cy="2444489"/>
        </p:xfrm>
        <a:graphic>
          <a:graphicData uri="http://schemas.openxmlformats.org/drawingml/2006/table">
            <a:tbl>
              <a:tblPr firstRow="1" bandRow="1"/>
              <a:tblGrid>
                <a:gridCol w="1648668">
                  <a:extLst>
                    <a:ext uri="{9D8B030D-6E8A-4147-A177-3AD203B41FA5}">
                      <a16:colId xmlns:a16="http://schemas.microsoft.com/office/drawing/2014/main" val="2822516580"/>
                    </a:ext>
                  </a:extLst>
                </a:gridCol>
                <a:gridCol w="2669944">
                  <a:extLst>
                    <a:ext uri="{9D8B030D-6E8A-4147-A177-3AD203B41FA5}">
                      <a16:colId xmlns:a16="http://schemas.microsoft.com/office/drawing/2014/main" val="1691917222"/>
                    </a:ext>
                  </a:extLst>
                </a:gridCol>
              </a:tblGrid>
              <a:tr h="266765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GB" sz="1400" dirty="0">
                          <a:solidFill>
                            <a:schemeClr val="bg1"/>
                          </a:solidFill>
                        </a:rPr>
                        <a:t>1. Word</a:t>
                      </a:r>
                      <a:r>
                        <a:rPr lang="en-GB" sz="1400" baseline="0" dirty="0">
                          <a:solidFill>
                            <a:schemeClr val="bg1"/>
                          </a:solidFill>
                        </a:rPr>
                        <a:t> equations</a:t>
                      </a:r>
                      <a:endParaRPr lang="en-GB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6730386"/>
                  </a:ext>
                </a:extLst>
              </a:tr>
              <a:tr h="26676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400" b="1" dirty="0"/>
                        <a:t>Keyword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400" b="1" dirty="0"/>
                        <a:t>Meaning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8087290"/>
                  </a:ext>
                </a:extLst>
              </a:tr>
              <a:tr h="5852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GB" sz="1400" dirty="0"/>
                        <a:t>Word equations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GB" sz="1400" dirty="0"/>
                        <a:t>Show the names of all the chemicals involved in a reaction.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4456337"/>
                  </a:ext>
                </a:extLst>
              </a:tr>
              <a:tr h="41800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GB" sz="1400" dirty="0"/>
                        <a:t>Reactants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GB" sz="1400" dirty="0"/>
                        <a:t>The chemical(s)</a:t>
                      </a:r>
                      <a:r>
                        <a:rPr lang="en-GB" sz="1400" baseline="0" dirty="0"/>
                        <a:t> at the start of a chemical reaction</a:t>
                      </a:r>
                      <a:endParaRPr lang="en-GB" sz="1400" dirty="0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463255"/>
                  </a:ext>
                </a:extLst>
              </a:tr>
              <a:tr h="585209">
                <a:tc>
                  <a:txBody>
                    <a:bodyPr/>
                    <a:lstStyle/>
                    <a:p>
                      <a:r>
                        <a:rPr lang="en-GB" sz="1400" dirty="0"/>
                        <a:t>Products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/>
                        <a:t>The chemical(s)</a:t>
                      </a:r>
                      <a:r>
                        <a:rPr lang="en-GB" sz="1400" baseline="0" dirty="0"/>
                        <a:t> at the end of a chemical reaction</a:t>
                      </a:r>
                      <a:endParaRPr lang="en-GB" sz="1400" dirty="0"/>
                    </a:p>
                    <a:p>
                      <a:endParaRPr lang="en-GB" sz="1400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4715996"/>
                  </a:ext>
                </a:extLst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1184698"/>
              </p:ext>
            </p:extLst>
          </p:nvPr>
        </p:nvGraphicFramePr>
        <p:xfrm>
          <a:off x="168978" y="3766621"/>
          <a:ext cx="6372500" cy="1135806"/>
        </p:xfrm>
        <a:graphic>
          <a:graphicData uri="http://schemas.openxmlformats.org/drawingml/2006/table">
            <a:tbl>
              <a:tblPr firstRow="1" bandRow="1"/>
              <a:tblGrid>
                <a:gridCol w="2030374">
                  <a:extLst>
                    <a:ext uri="{9D8B030D-6E8A-4147-A177-3AD203B41FA5}">
                      <a16:colId xmlns:a16="http://schemas.microsoft.com/office/drawing/2014/main" val="2822516580"/>
                    </a:ext>
                  </a:extLst>
                </a:gridCol>
                <a:gridCol w="4342126">
                  <a:extLst>
                    <a:ext uri="{9D8B030D-6E8A-4147-A177-3AD203B41FA5}">
                      <a16:colId xmlns:a16="http://schemas.microsoft.com/office/drawing/2014/main" val="1691917222"/>
                    </a:ext>
                  </a:extLst>
                </a:gridCol>
              </a:tblGrid>
              <a:tr h="246662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GB" sz="1400" dirty="0">
                          <a:solidFill>
                            <a:schemeClr val="bg1"/>
                          </a:solidFill>
                        </a:rPr>
                        <a:t>2. Conservation of mass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6730386"/>
                  </a:ext>
                </a:extLst>
              </a:tr>
              <a:tr h="27406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400" b="1" dirty="0"/>
                        <a:t>Keyword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400" b="1" dirty="0"/>
                        <a:t>Meaning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8087290"/>
                  </a:ext>
                </a:extLst>
              </a:tr>
              <a:tr h="52620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GB" sz="1400" dirty="0"/>
                        <a:t>Conservation</a:t>
                      </a:r>
                      <a:r>
                        <a:rPr lang="en-GB" sz="1400" baseline="0" dirty="0"/>
                        <a:t> of mass</a:t>
                      </a:r>
                      <a:endParaRPr lang="en-GB" sz="1400" dirty="0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GB" sz="1400" dirty="0"/>
                        <a:t>Total mass</a:t>
                      </a:r>
                      <a:r>
                        <a:rPr lang="en-GB" sz="1400" baseline="0" dirty="0"/>
                        <a:t> of products = Total mass of reactants.</a:t>
                      </a:r>
                      <a:endParaRPr lang="en-GB" sz="1400" dirty="0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4456337"/>
                  </a:ext>
                </a:extLst>
              </a:tr>
            </a:tbl>
          </a:graphicData>
        </a:graphic>
      </p:graphicFrame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4532320"/>
              </p:ext>
            </p:extLst>
          </p:nvPr>
        </p:nvGraphicFramePr>
        <p:xfrm>
          <a:off x="6946272" y="378842"/>
          <a:ext cx="4820760" cy="4473000"/>
        </p:xfrm>
        <a:graphic>
          <a:graphicData uri="http://schemas.openxmlformats.org/drawingml/2006/table">
            <a:tbl>
              <a:tblPr firstRow="1" bandRow="1"/>
              <a:tblGrid>
                <a:gridCol w="1423865">
                  <a:extLst>
                    <a:ext uri="{9D8B030D-6E8A-4147-A177-3AD203B41FA5}">
                      <a16:colId xmlns:a16="http://schemas.microsoft.com/office/drawing/2014/main" val="2822516580"/>
                    </a:ext>
                  </a:extLst>
                </a:gridCol>
                <a:gridCol w="3396895">
                  <a:extLst>
                    <a:ext uri="{9D8B030D-6E8A-4147-A177-3AD203B41FA5}">
                      <a16:colId xmlns:a16="http://schemas.microsoft.com/office/drawing/2014/main" val="1691917222"/>
                    </a:ext>
                  </a:extLst>
                </a:gridCol>
              </a:tblGrid>
              <a:tr h="295288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GB" sz="1400" dirty="0">
                          <a:solidFill>
                            <a:schemeClr val="bg1"/>
                          </a:solidFill>
                        </a:rPr>
                        <a:t>3. pH</a:t>
                      </a:r>
                      <a:r>
                        <a:rPr lang="en-GB" sz="1400" baseline="0" dirty="0">
                          <a:solidFill>
                            <a:schemeClr val="bg1"/>
                          </a:solidFill>
                        </a:rPr>
                        <a:t> scale and neutralisation </a:t>
                      </a:r>
                      <a:endParaRPr lang="en-GB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6730386"/>
                  </a:ext>
                </a:extLst>
              </a:tr>
              <a:tr h="29528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400" b="1" dirty="0"/>
                        <a:t>Keyword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400" b="1" dirty="0"/>
                        <a:t>Meaning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8087290"/>
                  </a:ext>
                </a:extLst>
              </a:tr>
              <a:tr h="63032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GB" sz="1400" dirty="0"/>
                        <a:t>Acidic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GB" sz="1400" dirty="0"/>
                        <a:t>A</a:t>
                      </a:r>
                      <a:r>
                        <a:rPr lang="en-GB" sz="1400" baseline="0" dirty="0"/>
                        <a:t> solution with a pH less than 7. The lower the number the stronger the acid.</a:t>
                      </a:r>
                      <a:endParaRPr lang="en-GB" sz="1400" dirty="0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4456337"/>
                  </a:ext>
                </a:extLst>
              </a:tr>
              <a:tr h="36017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GB" sz="1400" dirty="0"/>
                        <a:t>Neutral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GB" sz="1400" dirty="0"/>
                        <a:t>A solution with a pH of 7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463255"/>
                  </a:ext>
                </a:extLst>
              </a:tr>
              <a:tr h="504252">
                <a:tc>
                  <a:txBody>
                    <a:bodyPr/>
                    <a:lstStyle/>
                    <a:p>
                      <a:r>
                        <a:rPr lang="en-GB" sz="1400" dirty="0"/>
                        <a:t>Base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/>
                        <a:t>Reacts</a:t>
                      </a:r>
                      <a:r>
                        <a:rPr lang="en-GB" sz="1400" baseline="0" dirty="0"/>
                        <a:t> with an acid to for a salt and water</a:t>
                      </a:r>
                      <a:endParaRPr lang="en-GB" sz="1400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4715996"/>
                  </a:ext>
                </a:extLst>
              </a:tr>
              <a:tr h="814167">
                <a:tc>
                  <a:txBody>
                    <a:bodyPr/>
                    <a:lstStyle/>
                    <a:p>
                      <a:r>
                        <a:rPr lang="en-GB" sz="1400" dirty="0"/>
                        <a:t>Alkali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A base that dissolves in water to give a solution with a pH greater than 7. The higher the number the stronger</a:t>
                      </a:r>
                      <a:r>
                        <a:rPr lang="en-GB" sz="1400" baseline="0" dirty="0"/>
                        <a:t> the alkali</a:t>
                      </a:r>
                      <a:endParaRPr lang="en-GB" sz="1400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2152710"/>
                  </a:ext>
                </a:extLst>
              </a:tr>
              <a:tr h="517415">
                <a:tc>
                  <a:txBody>
                    <a:bodyPr/>
                    <a:lstStyle/>
                    <a:p>
                      <a:r>
                        <a:rPr lang="en-GB" sz="1400" dirty="0"/>
                        <a:t>pH scale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A measure of how acidic or alkaline a substance is. 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2711333"/>
                  </a:ext>
                </a:extLst>
              </a:tr>
              <a:tr h="504252">
                <a:tc>
                  <a:txBody>
                    <a:bodyPr/>
                    <a:lstStyle/>
                    <a:p>
                      <a:r>
                        <a:rPr lang="en-GB" sz="1400" dirty="0"/>
                        <a:t>Neutralisation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A chemical reaction which produces a salt and has a pH of 7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9953616"/>
                  </a:ext>
                </a:extLst>
              </a:tr>
              <a:tr h="504252">
                <a:tc>
                  <a:txBody>
                    <a:bodyPr/>
                    <a:lstStyle/>
                    <a:p>
                      <a:r>
                        <a:rPr lang="en-GB" sz="1400" dirty="0"/>
                        <a:t>Oxidation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A chemical reaction where a  substances reacts with oxygen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8002773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68978" y="4955814"/>
            <a:ext cx="659758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prstClr val="black"/>
                </a:solidFill>
              </a:rPr>
              <a:t>                          </a:t>
            </a:r>
            <a:r>
              <a:rPr lang="en-GB" sz="1400" u="sng" dirty="0">
                <a:solidFill>
                  <a:prstClr val="black"/>
                </a:solidFill>
              </a:rPr>
              <a:t>Reactants </a:t>
            </a:r>
            <a:r>
              <a:rPr lang="en-GB" sz="1400" dirty="0">
                <a:solidFill>
                  <a:prstClr val="black"/>
                </a:solidFill>
              </a:rPr>
              <a:t>                                                           </a:t>
            </a:r>
            <a:r>
              <a:rPr lang="en-GB" sz="1400" u="sng" dirty="0">
                <a:solidFill>
                  <a:prstClr val="black"/>
                </a:solidFill>
              </a:rPr>
              <a:t>Products</a:t>
            </a:r>
          </a:p>
          <a:p>
            <a:r>
              <a:rPr lang="en-GB" sz="1400" dirty="0">
                <a:solidFill>
                  <a:prstClr val="black"/>
                </a:solidFill>
              </a:rPr>
              <a:t>sodium hydroxide + hydrochloric acid → sodium chloride         +   water</a:t>
            </a:r>
            <a:br>
              <a:rPr lang="en-GB" sz="1400" dirty="0">
                <a:solidFill>
                  <a:prstClr val="black"/>
                </a:solidFill>
              </a:rPr>
            </a:br>
            <a:r>
              <a:rPr lang="en-GB" sz="1400" dirty="0">
                <a:solidFill>
                  <a:prstClr val="black"/>
                </a:solidFill>
              </a:rPr>
              <a:t>sodium hydroxide + </a:t>
            </a:r>
            <a:r>
              <a:rPr lang="en-GB" sz="1400" dirty="0" err="1">
                <a:solidFill>
                  <a:prstClr val="black"/>
                </a:solidFill>
              </a:rPr>
              <a:t>sulfuric</a:t>
            </a:r>
            <a:r>
              <a:rPr lang="en-GB" sz="1400" dirty="0">
                <a:solidFill>
                  <a:prstClr val="black"/>
                </a:solidFill>
              </a:rPr>
              <a:t> acid          → sodium </a:t>
            </a:r>
            <a:r>
              <a:rPr lang="en-GB" sz="1400" dirty="0" err="1">
                <a:solidFill>
                  <a:prstClr val="black"/>
                </a:solidFill>
              </a:rPr>
              <a:t>sulfate</a:t>
            </a:r>
            <a:r>
              <a:rPr lang="en-GB" sz="1400" dirty="0">
                <a:solidFill>
                  <a:prstClr val="black"/>
                </a:solidFill>
              </a:rPr>
              <a:t>            +   water </a:t>
            </a:r>
            <a:br>
              <a:rPr lang="en-GB" sz="1400" dirty="0">
                <a:solidFill>
                  <a:prstClr val="black"/>
                </a:solidFill>
              </a:rPr>
            </a:br>
            <a:r>
              <a:rPr lang="en-GB" sz="1400" dirty="0">
                <a:solidFill>
                  <a:prstClr val="black"/>
                </a:solidFill>
              </a:rPr>
              <a:t>sodium hydroxide + nitric acid              → sodium nitrate            +   water</a:t>
            </a:r>
          </a:p>
          <a:p>
            <a:r>
              <a:rPr lang="en-GB" sz="1400" dirty="0">
                <a:solidFill>
                  <a:prstClr val="black"/>
                </a:solidFill>
              </a:rPr>
              <a:t>magnesium oxide + hydrochloric acid → magnesium chloride  +   water</a:t>
            </a:r>
            <a:br>
              <a:rPr lang="en-GB" sz="1400" dirty="0">
                <a:solidFill>
                  <a:prstClr val="black"/>
                </a:solidFill>
              </a:rPr>
            </a:br>
            <a:r>
              <a:rPr lang="en-GB" sz="1400" dirty="0">
                <a:solidFill>
                  <a:prstClr val="black"/>
                </a:solidFill>
              </a:rPr>
              <a:t>magnesium oxide + </a:t>
            </a:r>
            <a:r>
              <a:rPr lang="en-GB" sz="1400" dirty="0" err="1">
                <a:solidFill>
                  <a:prstClr val="black"/>
                </a:solidFill>
              </a:rPr>
              <a:t>sulfuric</a:t>
            </a:r>
            <a:r>
              <a:rPr lang="en-GB" sz="1400" dirty="0">
                <a:solidFill>
                  <a:prstClr val="black"/>
                </a:solidFill>
              </a:rPr>
              <a:t> acid          → magnesium </a:t>
            </a:r>
            <a:r>
              <a:rPr lang="en-GB" sz="1400" dirty="0" err="1">
                <a:solidFill>
                  <a:prstClr val="black"/>
                </a:solidFill>
              </a:rPr>
              <a:t>sulfate</a:t>
            </a:r>
            <a:r>
              <a:rPr lang="en-GB" sz="1400" dirty="0">
                <a:solidFill>
                  <a:prstClr val="black"/>
                </a:solidFill>
              </a:rPr>
              <a:t>     +   water </a:t>
            </a:r>
            <a:br>
              <a:rPr lang="en-GB" sz="1400" dirty="0">
                <a:solidFill>
                  <a:prstClr val="black"/>
                </a:solidFill>
              </a:rPr>
            </a:br>
            <a:r>
              <a:rPr lang="en-GB" sz="1400" dirty="0">
                <a:solidFill>
                  <a:prstClr val="black"/>
                </a:solidFill>
              </a:rPr>
              <a:t>magnesium oxide + nitric acid              → magnesium nitrate     +   water</a:t>
            </a:r>
          </a:p>
          <a:p>
            <a:endParaRPr lang="en-GB" sz="1400" dirty="0">
              <a:solidFill>
                <a:prstClr val="black"/>
              </a:solidFill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9095623"/>
              </p:ext>
            </p:extLst>
          </p:nvPr>
        </p:nvGraphicFramePr>
        <p:xfrm>
          <a:off x="6967967" y="4971144"/>
          <a:ext cx="4820760" cy="1737360"/>
        </p:xfrm>
        <a:graphic>
          <a:graphicData uri="http://schemas.openxmlformats.org/drawingml/2006/table">
            <a:tbl>
              <a:tblPr firstRow="1" bandRow="1"/>
              <a:tblGrid>
                <a:gridCol w="2410380">
                  <a:extLst>
                    <a:ext uri="{9D8B030D-6E8A-4147-A177-3AD203B41FA5}">
                      <a16:colId xmlns:a16="http://schemas.microsoft.com/office/drawing/2014/main" val="4137876835"/>
                    </a:ext>
                  </a:extLst>
                </a:gridCol>
                <a:gridCol w="2410380">
                  <a:extLst>
                    <a:ext uri="{9D8B030D-6E8A-4147-A177-3AD203B41FA5}">
                      <a16:colId xmlns:a16="http://schemas.microsoft.com/office/drawing/2014/main" val="2238604016"/>
                    </a:ext>
                  </a:extLst>
                </a:gridCol>
              </a:tblGrid>
              <a:tr h="245592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GB" sz="1400" dirty="0">
                          <a:solidFill>
                            <a:schemeClr val="bg1"/>
                          </a:solidFill>
                        </a:rPr>
                        <a:t>4. Naming salts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4936041"/>
                  </a:ext>
                </a:extLst>
              </a:tr>
              <a:tr h="2728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400" b="1" dirty="0"/>
                        <a:t>Acid used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400" b="1" dirty="0"/>
                        <a:t>Second part of salt’s name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1793974"/>
                  </a:ext>
                </a:extLst>
              </a:tr>
              <a:tr h="2728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GB" sz="1400" dirty="0"/>
                        <a:t>Hydrochloric acid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GB" sz="1400" dirty="0"/>
                        <a:t>chloride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9052938"/>
                  </a:ext>
                </a:extLst>
              </a:tr>
              <a:tr h="2728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GB" sz="1400" dirty="0" err="1"/>
                        <a:t>Sulfuric</a:t>
                      </a:r>
                      <a:r>
                        <a:rPr lang="en-GB" sz="1400" dirty="0"/>
                        <a:t> acid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GB" sz="1400" dirty="0" err="1"/>
                        <a:t>sulfate</a:t>
                      </a:r>
                      <a:endParaRPr lang="en-GB" sz="1400" dirty="0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1436072"/>
                  </a:ext>
                </a:extLst>
              </a:tr>
              <a:tr h="463897">
                <a:tc>
                  <a:txBody>
                    <a:bodyPr/>
                    <a:lstStyle/>
                    <a:p>
                      <a:r>
                        <a:rPr lang="en-GB" sz="1400" dirty="0"/>
                        <a:t>Nitric acid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/>
                        <a:t>nitrate</a:t>
                      </a:r>
                    </a:p>
                    <a:p>
                      <a:endParaRPr lang="en-GB" sz="1400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31999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832731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47a1c483-ba94-41ad-97c3-d6e1f3c4ca98">PJQPYFU374CA-213884017-221480</_dlc_DocId>
    <_dlc_DocIdUrl xmlns="47a1c483-ba94-41ad-97c3-d6e1f3c4ca98">
      <Url>https://regisschool.sharepoint.com/sites/teachingdrive/_layouts/15/DocIdRedir.aspx?ID=PJQPYFU374CA-213884017-221480</Url>
      <Description>PJQPYFU374CA-213884017-221480</Description>
    </_dlc_DocIdUrl>
    <Target_x0020_Audiences xmlns="4b77dae2-3af7-4fca-9bb3-cb256f803a24" xsi:nil="true"/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5E93AC6C5E0664DBF32FA5C9823AEEE" ma:contentTypeVersion="4161" ma:contentTypeDescription="Create a new document." ma:contentTypeScope="" ma:versionID="44b370c810a3dd09f6ec9ae7e9f2cfc1">
  <xsd:schema xmlns:xsd="http://www.w3.org/2001/XMLSchema" xmlns:xs="http://www.w3.org/2001/XMLSchema" xmlns:p="http://schemas.microsoft.com/office/2006/metadata/properties" xmlns:ns2="47a1c483-ba94-41ad-97c3-d6e1f3c4ca98" xmlns:ns3="4b77dae2-3af7-4fca-9bb3-cb256f803a24" targetNamespace="http://schemas.microsoft.com/office/2006/metadata/properties" ma:root="true" ma:fieldsID="f11d10924fb1ac594e74a6884c96664d" ns2:_="" ns3:_="">
    <xsd:import namespace="47a1c483-ba94-41ad-97c3-d6e1f3c4ca98"/>
    <xsd:import namespace="4b77dae2-3af7-4fca-9bb3-cb256f803a24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2:SharedWithUsers" minOccurs="0"/>
                <xsd:element ref="ns2:SharedWithDetails" minOccurs="0"/>
                <xsd:element ref="ns3:Target_x0020_Audiences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a1c483-ba94-41ad-97c3-d6e1f3c4ca9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77dae2-3af7-4fca-9bb3-cb256f803a2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Target_x0020_Audiences" ma:index="19" nillable="true" ma:displayName="Target Audiences" ma:internalName="Target_x0020_Audiences">
      <xsd:simpleType>
        <xsd:restriction base="dms:Unknown"/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4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BA2BC2E-8713-4483-B830-F3C38CE2169B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623E4A2A-F35F-4170-8D00-89C89315EEE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E9994DA-5D5B-4E1F-925F-81457CAC2C33}">
  <ds:schemaRefs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4b77dae2-3af7-4fca-9bb3-cb256f803a24"/>
    <ds:schemaRef ds:uri="47a1c483-ba94-41ad-97c3-d6e1f3c4ca98"/>
    <ds:schemaRef ds:uri="http://www.w3.org/XML/1998/namespace"/>
    <ds:schemaRef ds:uri="http://purl.org/dc/dcmitype/"/>
    <ds:schemaRef ds:uri="http://purl.org/dc/terms/"/>
  </ds:schemaRefs>
</ds:datastoreItem>
</file>

<file path=customXml/itemProps4.xml><?xml version="1.0" encoding="utf-8"?>
<ds:datastoreItem xmlns:ds="http://schemas.openxmlformats.org/officeDocument/2006/customXml" ds:itemID="{06745FA3-C97C-4C1E-BE00-27E0BAC9C0F0}"/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211</Words>
  <Application>Microsoft Office PowerPoint</Application>
  <PresentationFormat>Widescreen</PresentationFormat>
  <Paragraphs>44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1_Office Theme</vt:lpstr>
      <vt:lpstr>PowerPoint Presentation</vt:lpstr>
    </vt:vector>
  </TitlesOfParts>
  <Company>The Regis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Wood</dc:creator>
  <cp:lastModifiedBy>Adam Robbins</cp:lastModifiedBy>
  <cp:revision>9</cp:revision>
  <cp:lastPrinted>2018-06-07T14:59:47Z</cp:lastPrinted>
  <dcterms:created xsi:type="dcterms:W3CDTF">2018-06-07T14:41:33Z</dcterms:created>
  <dcterms:modified xsi:type="dcterms:W3CDTF">2019-10-16T08:18:50Z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0x01010055E93AC6C5E0664DBF32FA5C9823AEEE</vt:lpwstr>
  </property>
  <property fmtid="{D5CDD505-2E9C-101B-9397-08002B2CF9AE}" pid="3" name="Order">
    <vt:r8>22148000</vt:r8>
  </property>
  <property fmtid="{D5CDD505-2E9C-101B-9397-08002B2CF9AE}" pid="4" name="_dlc_DocIdItemGuid">
    <vt:lpwstr>c7ad92c0-786c-54ed-8377-7901a3cf718e</vt:lpwstr>
  </property>
</Properties>
</file>