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sldIdLst>
    <p:sldId id="256" r:id="rId6"/>
  </p:sldIdLst>
  <p:sldSz cx="9906000" cy="6858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324" autoAdjust="0"/>
    <p:restoredTop sz="94660"/>
  </p:normalViewPr>
  <p:slideViewPr>
    <p:cSldViewPr snapToGrid="0">
      <p:cViewPr varScale="1">
        <p:scale>
          <a:sx n="86" d="100"/>
          <a:sy n="86" d="100"/>
        </p:scale>
        <p:origin x="60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0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Robbins" userId="fcd30a94-00ad-462b-8588-e113eeeeab73" providerId="ADAL" clId="{39584974-8966-4563-9C03-1E6206DCB13D}"/>
    <pc:docChg chg="custSel modSld">
      <pc:chgData name="Adam Robbins" userId="fcd30a94-00ad-462b-8588-e113eeeeab73" providerId="ADAL" clId="{39584974-8966-4563-9C03-1E6206DCB13D}" dt="2019-06-21T07:55:02.351" v="168" actId="14734"/>
      <pc:docMkLst>
        <pc:docMk/>
      </pc:docMkLst>
      <pc:sldChg chg="addSp delSp modSp">
        <pc:chgData name="Adam Robbins" userId="fcd30a94-00ad-462b-8588-e113eeeeab73" providerId="ADAL" clId="{39584974-8966-4563-9C03-1E6206DCB13D}" dt="2019-06-21T07:55:02.351" v="168" actId="14734"/>
        <pc:sldMkLst>
          <pc:docMk/>
          <pc:sldMk cId="2866643317" sldId="256"/>
        </pc:sldMkLst>
        <pc:graphicFrameChg chg="add mod ord modGraphic">
          <ac:chgData name="Adam Robbins" userId="fcd30a94-00ad-462b-8588-e113eeeeab73" providerId="ADAL" clId="{39584974-8966-4563-9C03-1E6206DCB13D}" dt="2019-06-21T07:54:35.063" v="165" actId="14100"/>
          <ac:graphicFrameMkLst>
            <pc:docMk/>
            <pc:sldMk cId="2866643317" sldId="256"/>
            <ac:graphicFrameMk id="3" creationId="{15BB5987-772A-41F1-A0C5-2E3254950A92}"/>
          </ac:graphicFrameMkLst>
        </pc:graphicFrameChg>
        <pc:graphicFrameChg chg="modGraphic">
          <ac:chgData name="Adam Robbins" userId="fcd30a94-00ad-462b-8588-e113eeeeab73" providerId="ADAL" clId="{39584974-8966-4563-9C03-1E6206DCB13D}" dt="2019-06-21T07:54:58.095" v="167" actId="207"/>
          <ac:graphicFrameMkLst>
            <pc:docMk/>
            <pc:sldMk cId="2866643317" sldId="256"/>
            <ac:graphicFrameMk id="12" creationId="{00000000-0000-0000-0000-000000000000}"/>
          </ac:graphicFrameMkLst>
        </pc:graphicFrameChg>
        <pc:graphicFrameChg chg="modGraphic">
          <ac:chgData name="Adam Robbins" userId="fcd30a94-00ad-462b-8588-e113eeeeab73" providerId="ADAL" clId="{39584974-8966-4563-9C03-1E6206DCB13D}" dt="2019-06-21T07:55:02.351" v="168" actId="14734"/>
          <ac:graphicFrameMkLst>
            <pc:docMk/>
            <pc:sldMk cId="2866643317" sldId="256"/>
            <ac:graphicFrameMk id="17" creationId="{00000000-0000-0000-0000-000000000000}"/>
          </ac:graphicFrameMkLst>
        </pc:graphicFrameChg>
        <pc:graphicFrameChg chg="modGraphic">
          <ac:chgData name="Adam Robbins" userId="fcd30a94-00ad-462b-8588-e113eeeeab73" providerId="ADAL" clId="{39584974-8966-4563-9C03-1E6206DCB13D}" dt="2019-06-21T07:46:17.393" v="162" actId="14734"/>
          <ac:graphicFrameMkLst>
            <pc:docMk/>
            <pc:sldMk cId="2866643317" sldId="256"/>
            <ac:graphicFrameMk id="18" creationId="{00000000-0000-0000-0000-000000000000}"/>
          </ac:graphicFrameMkLst>
        </pc:graphicFrameChg>
        <pc:graphicFrameChg chg="del">
          <ac:chgData name="Adam Robbins" userId="fcd30a94-00ad-462b-8588-e113eeeeab73" providerId="ADAL" clId="{39584974-8966-4563-9C03-1E6206DCB13D}" dt="2019-06-21T07:37:33.873" v="1" actId="478"/>
          <ac:graphicFrameMkLst>
            <pc:docMk/>
            <pc:sldMk cId="2866643317" sldId="256"/>
            <ac:graphicFrameMk id="19" creationId="{00000000-0000-0000-0000-000000000000}"/>
          </ac:graphicFrameMkLst>
        </pc:graphicFrameChg>
        <pc:graphicFrameChg chg="modGraphic">
          <ac:chgData name="Adam Robbins" userId="fcd30a94-00ad-462b-8588-e113eeeeab73" providerId="ADAL" clId="{39584974-8966-4563-9C03-1E6206DCB13D}" dt="2019-06-21T07:46:22.320" v="163" actId="14734"/>
          <ac:graphicFrameMkLst>
            <pc:docMk/>
            <pc:sldMk cId="2866643317" sldId="256"/>
            <ac:graphicFrameMk id="20" creationId="{00000000-0000-0000-0000-000000000000}"/>
          </ac:graphicFrameMkLst>
        </pc:graphicFrameChg>
        <pc:picChg chg="add del mod">
          <ac:chgData name="Adam Robbins" userId="fcd30a94-00ad-462b-8588-e113eeeeab73" providerId="ADAL" clId="{39584974-8966-4563-9C03-1E6206DCB13D}" dt="2019-06-21T07:38:27.419" v="6" actId="478"/>
          <ac:picMkLst>
            <pc:docMk/>
            <pc:sldMk cId="2866643317" sldId="256"/>
            <ac:picMk id="2" creationId="{AE12E9B3-0E77-4778-AB31-6D7B1893783B}"/>
          </ac:picMkLst>
        </pc:picChg>
        <pc:picChg chg="add mod">
          <ac:chgData name="Adam Robbins" userId="fcd30a94-00ad-462b-8588-e113eeeeab73" providerId="ADAL" clId="{39584974-8966-4563-9C03-1E6206DCB13D}" dt="2019-06-21T07:45:56.784" v="160" actId="1076"/>
          <ac:picMkLst>
            <pc:docMk/>
            <pc:sldMk cId="2866643317" sldId="256"/>
            <ac:picMk id="16" creationId="{6ACD579B-D98E-49FB-97B4-9606654BD168}"/>
          </ac:picMkLst>
        </pc:picChg>
        <pc:picChg chg="del">
          <ac:chgData name="Adam Robbins" userId="fcd30a94-00ad-462b-8588-e113eeeeab73" providerId="ADAL" clId="{39584974-8966-4563-9C03-1E6206DCB13D}" dt="2019-06-21T07:37:37.803" v="2" actId="478"/>
          <ac:picMkLst>
            <pc:docMk/>
            <pc:sldMk cId="2866643317" sldId="256"/>
            <ac:picMk id="1039" creationId="{00000000-0000-0000-0000-000000000000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A8DE7-EE7D-4C42-A68F-1238ACD46929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147D-BBE4-478C-93BA-6859546265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8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A8DE7-EE7D-4C42-A68F-1238ACD46929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147D-BBE4-478C-93BA-6859546265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29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A8DE7-EE7D-4C42-A68F-1238ACD46929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147D-BBE4-478C-93BA-6859546265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427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A8DE7-EE7D-4C42-A68F-1238ACD46929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147D-BBE4-478C-93BA-6859546265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962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A8DE7-EE7D-4C42-A68F-1238ACD46929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147D-BBE4-478C-93BA-6859546265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485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A8DE7-EE7D-4C42-A68F-1238ACD46929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147D-BBE4-478C-93BA-6859546265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9569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A8DE7-EE7D-4C42-A68F-1238ACD46929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147D-BBE4-478C-93BA-6859546265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341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A8DE7-EE7D-4C42-A68F-1238ACD46929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147D-BBE4-478C-93BA-6859546265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727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A8DE7-EE7D-4C42-A68F-1238ACD46929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147D-BBE4-478C-93BA-6859546265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066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A8DE7-EE7D-4C42-A68F-1238ACD46929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147D-BBE4-478C-93BA-6859546265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1673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A8DE7-EE7D-4C42-A68F-1238ACD46929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147D-BBE4-478C-93BA-6859546265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3138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A8DE7-EE7D-4C42-A68F-1238ACD46929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2147D-BBE4-478C-93BA-6859546265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2549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oleObject" Target="../embeddings/oleObject1.bin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6.gif"/><Relationship Id="rId4" Type="http://schemas.openxmlformats.org/officeDocument/2006/relationships/image" Target="../media/image1.png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5BB5987-772A-41F1-A0C5-2E3254950A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541408"/>
              </p:ext>
            </p:extLst>
          </p:nvPr>
        </p:nvGraphicFramePr>
        <p:xfrm>
          <a:off x="2478788" y="4629070"/>
          <a:ext cx="1976255" cy="2195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76255">
                  <a:extLst>
                    <a:ext uri="{9D8B030D-6E8A-4147-A177-3AD203B41FA5}">
                      <a16:colId xmlns:a16="http://schemas.microsoft.com/office/drawing/2014/main" val="1019918419"/>
                    </a:ext>
                  </a:extLst>
                </a:gridCol>
              </a:tblGrid>
              <a:tr h="266748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bg1"/>
                          </a:solidFill>
                        </a:rPr>
                        <a:t>6. Diffusion 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286163"/>
                  </a:ext>
                </a:extLst>
              </a:tr>
              <a:tr h="9692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36468"/>
                  </a:ext>
                </a:extLst>
              </a:tr>
              <a:tr h="959521">
                <a:tc>
                  <a:txBody>
                    <a:bodyPr/>
                    <a:lstStyle/>
                    <a:p>
                      <a:r>
                        <a:rPr lang="en-GB" sz="1100" dirty="0"/>
                        <a:t>The random movement of a substance from an area of high concentration to an area of low concentration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174338"/>
                  </a:ext>
                </a:extLst>
              </a:tr>
            </a:tbl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6251259"/>
              </p:ext>
            </p:extLst>
          </p:nvPr>
        </p:nvGraphicFramePr>
        <p:xfrm>
          <a:off x="7337338" y="776024"/>
          <a:ext cx="2457449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Bitmap Image" r:id="rId3" imgW="9742857" imgH="6714286" progId="Paint.Picture">
                  <p:embed/>
                </p:oleObj>
              </mc:Choice>
              <mc:Fallback>
                <p:oleObj name="Bitmap Image" r:id="rId3" imgW="9742857" imgH="6714286" progId="Paint.Picture">
                  <p:embed/>
                  <p:pic>
                    <p:nvPicPr>
                      <p:cNvPr id="13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37338" y="776024"/>
                        <a:ext cx="2457449" cy="17145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9451380"/>
              </p:ext>
            </p:extLst>
          </p:nvPr>
        </p:nvGraphicFramePr>
        <p:xfrm>
          <a:off x="7323317" y="225630"/>
          <a:ext cx="2471471" cy="6595124"/>
        </p:xfrm>
        <a:graphic>
          <a:graphicData uri="http://schemas.openxmlformats.org/drawingml/2006/table">
            <a:tbl>
              <a:tblPr firstRow="1" firstCol="1" bandRow="1"/>
              <a:tblGrid>
                <a:gridCol w="2471471">
                  <a:extLst>
                    <a:ext uri="{9D8B030D-6E8A-4147-A177-3AD203B41FA5}">
                      <a16:colId xmlns:a16="http://schemas.microsoft.com/office/drawing/2014/main" val="518576425"/>
                    </a:ext>
                  </a:extLst>
                </a:gridCol>
              </a:tblGrid>
              <a:tr h="30962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 Changes of state</a:t>
                      </a: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4251706"/>
                  </a:ext>
                </a:extLst>
              </a:tr>
              <a:tr h="62854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lphaUcParenR"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lphaUcParenR"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lphaUcParenR"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lphaUcParenR"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lphaUcParenR"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lphaUcParenR"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lphaUcParenR"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lphaUcParenR"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lphaUcParenR"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lphaUcParenR"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lphaUcParenR"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lphaUcParenR"/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Evaporation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lphaUcParenR"/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Condensation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lphaUcParenR"/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Melting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lphaUcParenR"/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Freezing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lphaUcParenR"/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Increasing internal energy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</a:t>
                      </a: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9021520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0144337"/>
              </p:ext>
            </p:extLst>
          </p:nvPr>
        </p:nvGraphicFramePr>
        <p:xfrm>
          <a:off x="161365" y="225630"/>
          <a:ext cx="7148941" cy="4449492"/>
        </p:xfrm>
        <a:graphic>
          <a:graphicData uri="http://schemas.openxmlformats.org/drawingml/2006/table">
            <a:tbl>
              <a:tblPr firstRow="1" firstCol="1" bandRow="1"/>
              <a:tblGrid>
                <a:gridCol w="2327820">
                  <a:extLst>
                    <a:ext uri="{9D8B030D-6E8A-4147-A177-3AD203B41FA5}">
                      <a16:colId xmlns:a16="http://schemas.microsoft.com/office/drawing/2014/main" val="4089742556"/>
                    </a:ext>
                  </a:extLst>
                </a:gridCol>
                <a:gridCol w="2550648">
                  <a:extLst>
                    <a:ext uri="{9D8B030D-6E8A-4147-A177-3AD203B41FA5}">
                      <a16:colId xmlns:a16="http://schemas.microsoft.com/office/drawing/2014/main" val="3923080599"/>
                    </a:ext>
                  </a:extLst>
                </a:gridCol>
                <a:gridCol w="735087">
                  <a:extLst>
                    <a:ext uri="{9D8B030D-6E8A-4147-A177-3AD203B41FA5}">
                      <a16:colId xmlns:a16="http://schemas.microsoft.com/office/drawing/2014/main" val="2410652951"/>
                    </a:ext>
                  </a:extLst>
                </a:gridCol>
                <a:gridCol w="1535386">
                  <a:extLst>
                    <a:ext uri="{9D8B030D-6E8A-4147-A177-3AD203B41FA5}">
                      <a16:colId xmlns:a16="http://schemas.microsoft.com/office/drawing/2014/main" val="613711626"/>
                    </a:ext>
                  </a:extLst>
                </a:gridCol>
              </a:tblGrid>
              <a:tr h="301405">
                <a:tc gridSpan="4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7CP - Particles and separations</a:t>
                      </a: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991747"/>
                  </a:ext>
                </a:extLst>
              </a:tr>
              <a:tr h="2584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Solids</a:t>
                      </a:r>
                      <a:endParaRPr lang="en-GB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Liquids</a:t>
                      </a:r>
                      <a:endParaRPr lang="en-GB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Gases</a:t>
                      </a:r>
                      <a:r>
                        <a:rPr lang="en-GB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381111"/>
                  </a:ext>
                </a:extLst>
              </a:tr>
              <a:tr h="284386">
                <a:tc gridSpan="3"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1. Properties</a:t>
                      </a: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4629106"/>
                  </a:ext>
                </a:extLst>
              </a:tr>
              <a:tr h="2409380">
                <a:tc gridSpan="4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0928905"/>
                  </a:ext>
                </a:extLst>
              </a:tr>
              <a:tr h="177741">
                <a:tc gridSpan="4">
                  <a:txBody>
                    <a:bodyPr/>
                    <a:lstStyle/>
                    <a:p>
                      <a:pPr marL="342900" lvl="0" indent="-3429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 startAt="3"/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Particle arrangement</a:t>
                      </a:r>
                      <a:endParaRPr lang="en-GB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2060853"/>
                  </a:ext>
                </a:extLst>
              </a:tr>
              <a:tr h="37136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Regular pattern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Particles close together</a:t>
                      </a: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Random arrangement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Particles close together</a:t>
                      </a: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Random arrangement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Particles far apart</a:t>
                      </a: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7561508"/>
                  </a:ext>
                </a:extLst>
              </a:tr>
              <a:tr h="207931">
                <a:tc gridSpan="4"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  Particle motion</a:t>
                      </a:r>
                      <a:endParaRPr lang="en-GB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1289239"/>
                  </a:ext>
                </a:extLst>
              </a:tr>
              <a:tr h="38813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Particle vibrate around a fixed position</a:t>
                      </a: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Particles are free to slide over each other </a:t>
                      </a:r>
                      <a:endParaRPr lang="en-GB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Particles are free to move in all directions </a:t>
                      </a: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5765276"/>
                  </a:ext>
                </a:extLst>
              </a:tr>
            </a:tbl>
          </a:graphicData>
        </a:graphic>
      </p:graphicFrame>
      <p:pic>
        <p:nvPicPr>
          <p:cNvPr id="1044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77" y="1197180"/>
            <a:ext cx="222885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848" y="1187720"/>
            <a:ext cx="2266950" cy="216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121" y="1170997"/>
            <a:ext cx="2209800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0489998"/>
              </p:ext>
            </p:extLst>
          </p:nvPr>
        </p:nvGraphicFramePr>
        <p:xfrm>
          <a:off x="7543169" y="4058948"/>
          <a:ext cx="2057744" cy="25602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Bitmap Image" r:id="rId8" imgW="3438095" imgH="5068007" progId="Paint.Picture">
                  <p:embed/>
                </p:oleObj>
              </mc:Choice>
              <mc:Fallback>
                <p:oleObj name="Bitmap Image" r:id="rId8" imgW="3438095" imgH="5068007" progId="Paint.Picture">
                  <p:embed/>
                  <p:pic>
                    <p:nvPicPr>
                      <p:cNvPr id="14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169" y="4058948"/>
                        <a:ext cx="2057744" cy="25602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21"/>
          <p:cNvSpPr>
            <a:spLocks noChangeArrowheads="1"/>
          </p:cNvSpPr>
          <p:nvPr/>
        </p:nvSpPr>
        <p:spPr bwMode="auto">
          <a:xfrm>
            <a:off x="4624388" y="16044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4953101"/>
              </p:ext>
            </p:extLst>
          </p:nvPr>
        </p:nvGraphicFramePr>
        <p:xfrm>
          <a:off x="161092" y="4629071"/>
          <a:ext cx="2327820" cy="2227333"/>
        </p:xfrm>
        <a:graphic>
          <a:graphicData uri="http://schemas.openxmlformats.org/drawingml/2006/table">
            <a:tbl>
              <a:tblPr firstRow="1" firstCol="1" bandRow="1"/>
              <a:tblGrid>
                <a:gridCol w="563541">
                  <a:extLst>
                    <a:ext uri="{9D8B030D-6E8A-4147-A177-3AD203B41FA5}">
                      <a16:colId xmlns:a16="http://schemas.microsoft.com/office/drawing/2014/main" val="2977550753"/>
                    </a:ext>
                  </a:extLst>
                </a:gridCol>
                <a:gridCol w="1764279">
                  <a:extLst>
                    <a:ext uri="{9D8B030D-6E8A-4147-A177-3AD203B41FA5}">
                      <a16:colId xmlns:a16="http://schemas.microsoft.com/office/drawing/2014/main" val="3521174015"/>
                    </a:ext>
                  </a:extLst>
                </a:gridCol>
              </a:tblGrid>
              <a:tr h="244772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 </a:t>
                      </a:r>
                      <a:r>
                        <a:rPr lang="en-GB" sz="1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1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Key words and definitions</a:t>
                      </a:r>
                      <a:endParaRPr lang="en-GB" sz="1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61" marR="13161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128305"/>
                  </a:ext>
                </a:extLst>
              </a:tr>
              <a:tr h="16105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Dissolve</a:t>
                      </a:r>
                    </a:p>
                  </a:txBody>
                  <a:tcPr marL="13161" marR="13161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Becomes part of a liquid</a:t>
                      </a: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7497970"/>
                  </a:ext>
                </a:extLst>
              </a:tr>
              <a:tr h="147843"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Solvent</a:t>
                      </a:r>
                    </a:p>
                  </a:txBody>
                  <a:tcPr marL="13161" marR="13161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Liquid in which something dissolves</a:t>
                      </a: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7287356"/>
                  </a:ext>
                </a:extLst>
              </a:tr>
              <a:tr h="181732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61" marR="13161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1171369"/>
                  </a:ext>
                </a:extLst>
              </a:tr>
              <a:tr h="32957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Solute</a:t>
                      </a:r>
                    </a:p>
                  </a:txBody>
                  <a:tcPr marL="13161" marR="13161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solid substance to be dissolved</a:t>
                      </a: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6495456"/>
                  </a:ext>
                </a:extLst>
              </a:tr>
              <a:tr h="32957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Solution</a:t>
                      </a:r>
                    </a:p>
                  </a:txBody>
                  <a:tcPr marL="13161" marR="13161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solvent containing a dissolved solute</a:t>
                      </a: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5172363"/>
                  </a:ext>
                </a:extLst>
              </a:tr>
              <a:tr h="30188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Soluble</a:t>
                      </a:r>
                    </a:p>
                  </a:txBody>
                  <a:tcPr marL="13161" marR="13161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Something that does dissolve</a:t>
                      </a: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9664632"/>
                  </a:ext>
                </a:extLst>
              </a:tr>
              <a:tr h="45671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Mixture</a:t>
                      </a:r>
                    </a:p>
                  </a:txBody>
                  <a:tcPr marL="13161" marR="13161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solvent containing solid particles that do not dissolve</a:t>
                      </a: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8150815"/>
                  </a:ext>
                </a:extLst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289946"/>
              </p:ext>
            </p:extLst>
          </p:nvPr>
        </p:nvGraphicFramePr>
        <p:xfrm>
          <a:off x="4468055" y="4629071"/>
          <a:ext cx="2842250" cy="2227492"/>
        </p:xfrm>
        <a:graphic>
          <a:graphicData uri="http://schemas.openxmlformats.org/drawingml/2006/table">
            <a:tbl>
              <a:tblPr firstRow="1" firstCol="1" bandRow="1"/>
              <a:tblGrid>
                <a:gridCol w="706076">
                  <a:extLst>
                    <a:ext uri="{9D8B030D-6E8A-4147-A177-3AD203B41FA5}">
                      <a16:colId xmlns:a16="http://schemas.microsoft.com/office/drawing/2014/main" val="3438119863"/>
                    </a:ext>
                  </a:extLst>
                </a:gridCol>
                <a:gridCol w="1577978">
                  <a:extLst>
                    <a:ext uri="{9D8B030D-6E8A-4147-A177-3AD203B41FA5}">
                      <a16:colId xmlns:a16="http://schemas.microsoft.com/office/drawing/2014/main" val="4265903078"/>
                    </a:ext>
                  </a:extLst>
                </a:gridCol>
                <a:gridCol w="558196">
                  <a:extLst>
                    <a:ext uri="{9D8B030D-6E8A-4147-A177-3AD203B41FA5}">
                      <a16:colId xmlns:a16="http://schemas.microsoft.com/office/drawing/2014/main" val="2879217026"/>
                    </a:ext>
                  </a:extLst>
                </a:gridCol>
              </a:tblGrid>
              <a:tr h="266314">
                <a:tc gridSpan="3"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 startAt="7"/>
                      </a:pPr>
                      <a:r>
                        <a:rPr lang="en-GB" sz="11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Separation methods</a:t>
                      </a:r>
                      <a:endParaRPr lang="en-GB" sz="1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040959"/>
                  </a:ext>
                </a:extLst>
              </a:tr>
              <a:tr h="53054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Distillation</a:t>
                      </a: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Evaporation </a:t>
                      </a: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followed by </a:t>
                      </a:r>
                      <a:r>
                        <a:rPr lang="en-GB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condensation</a:t>
                      </a: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of a </a:t>
                      </a:r>
                      <a:r>
                        <a:rPr lang="en-GB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solvent</a:t>
                      </a: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from a </a:t>
                      </a:r>
                      <a:r>
                        <a:rPr lang="en-GB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solution</a:t>
                      </a:r>
                      <a:endParaRPr lang="en-GB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61" marR="13161" marT="0" marB="0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82633801"/>
                  </a:ext>
                </a:extLst>
              </a:tr>
              <a:tr h="35369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Filtration</a:t>
                      </a: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Separation of in</a:t>
                      </a:r>
                      <a:r>
                        <a:rPr lang="en-GB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soluble</a:t>
                      </a: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solute</a:t>
                      </a: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particles from a </a:t>
                      </a:r>
                      <a:r>
                        <a:rPr lang="en-GB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mixture</a:t>
                      </a:r>
                      <a:endParaRPr lang="en-GB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61" marR="13161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214722"/>
                  </a:ext>
                </a:extLst>
              </a:tr>
              <a:tr h="53054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Chroma-tography</a:t>
                      </a: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Separation of dissolved </a:t>
                      </a:r>
                      <a:r>
                        <a:rPr lang="en-GB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solute</a:t>
                      </a: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particles. The most </a:t>
                      </a:r>
                      <a:r>
                        <a:rPr lang="en-GB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soluble</a:t>
                      </a: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solutes</a:t>
                      </a: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travel the furthest.</a:t>
                      </a:r>
                    </a:p>
                  </a:txBody>
                  <a:tcPr marL="13161" marR="13161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469029"/>
                  </a:ext>
                </a:extLst>
              </a:tr>
              <a:tr h="176850"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 Water, key temperatures</a:t>
                      </a: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239837"/>
                  </a:ext>
                </a:extLst>
              </a:tr>
              <a:tr h="176850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1.Freezing/melting point:   </a:t>
                      </a: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0°C</a:t>
                      </a:r>
                      <a:endParaRPr lang="en-GB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61" marR="13161" marT="0" marB="0"/>
                </a:tc>
                <a:extLst>
                  <a:ext uri="{0D108BD9-81ED-4DB2-BD59-A6C34878D82A}">
                    <a16:rowId xmlns:a16="http://schemas.microsoft.com/office/drawing/2014/main" val="2787142869"/>
                  </a:ext>
                </a:extLst>
              </a:tr>
              <a:tr h="192681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2.Dew/boiling point:          </a:t>
                      </a:r>
                    </a:p>
                  </a:txBody>
                  <a:tcPr marL="13161" marR="13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100°C</a:t>
                      </a:r>
                      <a:endParaRPr lang="en-GB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61" marR="13161" marT="0" marB="0"/>
                </a:tc>
                <a:extLst>
                  <a:ext uri="{0D108BD9-81ED-4DB2-BD59-A6C34878D82A}">
                    <a16:rowId xmlns:a16="http://schemas.microsoft.com/office/drawing/2014/main" val="2573674805"/>
                  </a:ext>
                </a:extLst>
              </a:tr>
            </a:tbl>
          </a:graphicData>
        </a:graphic>
      </p:graphicFrame>
      <p:pic>
        <p:nvPicPr>
          <p:cNvPr id="16" name="Picture 2" descr="Image result for diffusion">
            <a:extLst>
              <a:ext uri="{FF2B5EF4-FFF2-40B4-BE49-F238E27FC236}">
                <a16:creationId xmlns:a16="http://schemas.microsoft.com/office/drawing/2014/main" id="{6ACD579B-D98E-49FB-97B4-9606654BD1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65" r="9394" b="32553"/>
          <a:stretch/>
        </p:blipFill>
        <p:spPr bwMode="auto">
          <a:xfrm>
            <a:off x="2574918" y="4949383"/>
            <a:ext cx="1783211" cy="802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6643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47a1c483-ba94-41ad-97c3-d6e1f3c4ca98">PJQPYFU374CA-213884017-221484</_dlc_DocId>
    <_dlc_DocIdUrl xmlns="47a1c483-ba94-41ad-97c3-d6e1f3c4ca98">
      <Url>https://regisschool.sharepoint.com/sites/teachingdrive/_layouts/15/DocIdRedir.aspx?ID=PJQPYFU374CA-213884017-221484</Url>
      <Description>PJQPYFU374CA-213884017-221484</Description>
    </_dlc_DocIdUrl>
    <Target_x0020_Audiences xmlns="4b77dae2-3af7-4fca-9bb3-cb256f803a2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E93AC6C5E0664DBF32FA5C9823AEEE" ma:contentTypeVersion="4161" ma:contentTypeDescription="Create a new document." ma:contentTypeScope="" ma:versionID="44b370c810a3dd09f6ec9ae7e9f2cfc1">
  <xsd:schema xmlns:xsd="http://www.w3.org/2001/XMLSchema" xmlns:xs="http://www.w3.org/2001/XMLSchema" xmlns:p="http://schemas.microsoft.com/office/2006/metadata/properties" xmlns:ns2="47a1c483-ba94-41ad-97c3-d6e1f3c4ca98" xmlns:ns3="4b77dae2-3af7-4fca-9bb3-cb256f803a24" targetNamespace="http://schemas.microsoft.com/office/2006/metadata/properties" ma:root="true" ma:fieldsID="f11d10924fb1ac594e74a6884c96664d" ns2:_="" ns3:_="">
    <xsd:import namespace="47a1c483-ba94-41ad-97c3-d6e1f3c4ca98"/>
    <xsd:import namespace="4b77dae2-3af7-4fca-9bb3-cb256f803a2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2:SharedWithUsers" minOccurs="0"/>
                <xsd:element ref="ns2:SharedWithDetails" minOccurs="0"/>
                <xsd:element ref="ns3:Target_x0020_Audience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a1c483-ba94-41ad-97c3-d6e1f3c4ca9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77dae2-3af7-4fca-9bb3-cb256f803a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Target_x0020_Audiences" ma:index="19" nillable="true" ma:displayName="Target Audiences" ma:internalName="Target_x0020_Audiences">
      <xsd:simpleType>
        <xsd:restriction base="dms:Unknown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D04DB5AD-4C0A-40FB-86EF-A0194298F79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09E75BA-0CCF-419D-A0D3-A51063FCB15D}">
  <ds:schemaRefs>
    <ds:schemaRef ds:uri="http://schemas.microsoft.com/office/2006/documentManagement/types"/>
    <ds:schemaRef ds:uri="http://purl.org/dc/dcmitype/"/>
    <ds:schemaRef ds:uri="4b77dae2-3af7-4fca-9bb3-cb256f803a24"/>
    <ds:schemaRef ds:uri="http://www.w3.org/XML/1998/namespace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47a1c483-ba94-41ad-97c3-d6e1f3c4ca98"/>
  </ds:schemaRefs>
</ds:datastoreItem>
</file>

<file path=customXml/itemProps3.xml><?xml version="1.0" encoding="utf-8"?>
<ds:datastoreItem xmlns:ds="http://schemas.openxmlformats.org/officeDocument/2006/customXml" ds:itemID="{0DCC00D9-C60B-435F-852F-F001EF0AB67D}"/>
</file>

<file path=customXml/itemProps4.xml><?xml version="1.0" encoding="utf-8"?>
<ds:datastoreItem xmlns:ds="http://schemas.openxmlformats.org/officeDocument/2006/customXml" ds:itemID="{087E7B94-48ED-4A85-85F5-3B40FFACB67B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1665</TotalTime>
  <Words>199</Words>
  <Application>Microsoft Office PowerPoint</Application>
  <PresentationFormat>A4 Paper (210x297 mm)</PresentationFormat>
  <Paragraphs>74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Bitmap Image</vt:lpstr>
      <vt:lpstr>PowerPoint Presentation</vt:lpstr>
    </vt:vector>
  </TitlesOfParts>
  <Company>The Regis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 Robbins</dc:creator>
  <cp:lastModifiedBy>Adam Robbins</cp:lastModifiedBy>
  <cp:revision>3</cp:revision>
  <cp:lastPrinted>2018-07-18T06:40:10Z</cp:lastPrinted>
  <dcterms:created xsi:type="dcterms:W3CDTF">2018-06-14T11:11:48Z</dcterms:created>
  <dcterms:modified xsi:type="dcterms:W3CDTF">2019-06-21T07:55:06Z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0x01010055E93AC6C5E0664DBF32FA5C9823AEEE</vt:lpwstr>
  </property>
  <property fmtid="{D5CDD505-2E9C-101B-9397-08002B2CF9AE}" pid="3" name="Order">
    <vt:r8>22148400</vt:r8>
  </property>
  <property fmtid="{D5CDD505-2E9C-101B-9397-08002B2CF9AE}" pid="4" name="_dlc_DocIdItemGuid">
    <vt:lpwstr>3bf5a07c-cfcd-540b-bc12-b0d1625f6c87</vt:lpwstr>
  </property>
</Properties>
</file>