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1D89396-1184-4C09-98F3-E9A6EA05F120}" type="datetimeFigureOut">
              <a:rPr lang="en-GB" smtClean="0"/>
              <a:t>21/06/2019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1984418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D89396-1184-4C09-98F3-E9A6EA05F120}" type="datetimeFigureOut">
              <a:rPr lang="en-GB" smtClean="0"/>
              <a:t>21/06/2019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3931154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D89396-1184-4C09-98F3-E9A6EA05F120}" type="datetimeFigureOut">
              <a:rPr lang="en-GB" smtClean="0"/>
              <a:t>21/06/2019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1383007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1D89396-1184-4C09-98F3-E9A6EA05F120}" type="datetimeFigureOut">
              <a:rPr lang="en-GB" smtClean="0"/>
              <a:t>21/06/2019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427500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1D89396-1184-4C09-98F3-E9A6EA05F120}" type="datetimeFigureOut">
              <a:rPr lang="en-GB" smtClean="0"/>
              <a:t>21/06/2019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351348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D89396-1184-4C09-98F3-E9A6EA05F120}" type="datetimeFigureOut">
              <a:rPr lang="en-GB" smtClean="0"/>
              <a:t>21/06/2019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2417397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89396-1184-4C09-98F3-E9A6EA05F120}" type="datetimeFigureOut">
              <a:rPr lang="en-GB" smtClean="0"/>
              <a:t>21/06/2019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1547575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D89396-1184-4C09-98F3-E9A6EA05F120}" type="datetimeFigureOut">
              <a:rPr lang="en-GB" smtClean="0"/>
              <a:t>21/06/2019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2050851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D89396-1184-4C09-98F3-E9A6EA05F120}" type="datetimeFigureOut">
              <a:rPr lang="en-GB" smtClean="0"/>
              <a:t>21/06/2019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100851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D89396-1184-4C09-98F3-E9A6EA05F120}" type="datetimeFigureOut">
              <a:rPr lang="en-GB" smtClean="0"/>
              <a:t>21/06/2019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756394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D89396-1184-4C09-98F3-E9A6EA05F120}" type="datetimeFigureOut">
              <a:rPr lang="en-GB" smtClean="0"/>
              <a:t>21/06/2019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7586D0-2D26-4332-A976-078BF3C6B13C}" type="slidenum">
              <a:rPr lang="en-GB" smtClean="0"/>
              <a:t>‹#›</a:t>
            </a:fld>
            <a:endParaRPr lang="en-GB"/>
          </a:p>
        </p:txBody>
      </p:sp>
    </p:spTree>
    <p:extLst>
      <p:ext uri="{BB962C8B-B14F-4D97-AF65-F5344CB8AC3E}">
        <p14:creationId xmlns:p14="http://schemas.microsoft.com/office/powerpoint/2010/main" val="87356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89396-1184-4C09-98F3-E9A6EA05F120}" type="datetimeFigureOut">
              <a:rPr lang="en-GB" smtClean="0"/>
              <a:t>21/06/2019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7586D0-2D26-4332-A976-078BF3C6B13C}" type="slidenum">
              <a:rPr lang="en-GB" smtClean="0"/>
              <a:t>‹#›</a:t>
            </a:fld>
            <a:endParaRPr lang="en-GB"/>
          </a:p>
        </p:txBody>
      </p:sp>
    </p:spTree>
    <p:extLst>
      <p:ext uri="{BB962C8B-B14F-4D97-AF65-F5344CB8AC3E}">
        <p14:creationId xmlns:p14="http://schemas.microsoft.com/office/powerpoint/2010/main" val="3159310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6884883" y="149746"/>
            <a:ext cx="4951827" cy="523220"/>
          </a:xfrm>
          <a:prstGeom prst="rect">
            <a:avLst/>
          </a:prstGeom>
          <a:noFill/>
          <a:ln w="19050">
            <a:solidFill>
              <a:schemeClr val="tx1"/>
            </a:solidFill>
          </a:ln>
        </p:spPr>
        <p:txBody>
          <a:bodyPr wrap="square" rtlCol="0">
            <a:spAutoFit/>
          </a:bodyPr>
          <a:lstStyle/>
          <a:p>
            <a:r>
              <a:rPr lang="en-GB" sz="2800" dirty="0"/>
              <a:t>7PE Energy Knowledge Organizer</a:t>
            </a:r>
          </a:p>
        </p:txBody>
      </p:sp>
      <p:graphicFrame>
        <p:nvGraphicFramePr>
          <p:cNvPr id="73" name="Table 72"/>
          <p:cNvGraphicFramePr>
            <a:graphicFrameLocks noGrp="1"/>
          </p:cNvGraphicFramePr>
          <p:nvPr>
            <p:extLst>
              <p:ext uri="{D42A27DB-BD31-4B8C-83A1-F6EECF244321}">
                <p14:modId xmlns:p14="http://schemas.microsoft.com/office/powerpoint/2010/main" val="3435003801"/>
              </p:ext>
            </p:extLst>
          </p:nvPr>
        </p:nvGraphicFramePr>
        <p:xfrm>
          <a:off x="105185" y="95304"/>
          <a:ext cx="6387673" cy="4398155"/>
        </p:xfrm>
        <a:graphic>
          <a:graphicData uri="http://schemas.openxmlformats.org/drawingml/2006/table">
            <a:tbl>
              <a:tblPr firstRow="1" bandRow="1">
                <a:tableStyleId>{7E9639D4-E3E2-4D34-9284-5A2195B3D0D7}</a:tableStyleId>
              </a:tblPr>
              <a:tblGrid>
                <a:gridCol w="1705215">
                  <a:extLst>
                    <a:ext uri="{9D8B030D-6E8A-4147-A177-3AD203B41FA5}">
                      <a16:colId xmlns:a16="http://schemas.microsoft.com/office/drawing/2014/main" val="2674541003"/>
                    </a:ext>
                  </a:extLst>
                </a:gridCol>
                <a:gridCol w="2459763">
                  <a:extLst>
                    <a:ext uri="{9D8B030D-6E8A-4147-A177-3AD203B41FA5}">
                      <a16:colId xmlns:a16="http://schemas.microsoft.com/office/drawing/2014/main" val="4166133592"/>
                    </a:ext>
                  </a:extLst>
                </a:gridCol>
                <a:gridCol w="2222695">
                  <a:extLst>
                    <a:ext uri="{9D8B030D-6E8A-4147-A177-3AD203B41FA5}">
                      <a16:colId xmlns:a16="http://schemas.microsoft.com/office/drawing/2014/main" val="3160179058"/>
                    </a:ext>
                  </a:extLst>
                </a:gridCol>
              </a:tblGrid>
              <a:tr h="304111">
                <a:tc gridSpan="3">
                  <a:txBody>
                    <a:bodyPr/>
                    <a:lstStyle/>
                    <a:p>
                      <a:pPr algn="l"/>
                      <a:r>
                        <a:rPr lang="en-GB" sz="1400" dirty="0"/>
                        <a:t>1. Energy Stores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GB" sz="1600" dirty="0"/>
                    </a:p>
                  </a:txBody>
                  <a:tcPr/>
                </a:tc>
                <a:tc hMerge="1">
                  <a:txBody>
                    <a:bodyPr/>
                    <a:lstStyle/>
                    <a:p>
                      <a:pPr algn="ctr"/>
                      <a:endParaRPr lang="en-GB" sz="1600" dirty="0"/>
                    </a:p>
                  </a:txBody>
                  <a:tcPr/>
                </a:tc>
                <a:extLst>
                  <a:ext uri="{0D108BD9-81ED-4DB2-BD59-A6C34878D82A}">
                    <a16:rowId xmlns:a16="http://schemas.microsoft.com/office/drawing/2014/main" val="3210499653"/>
                  </a:ext>
                </a:extLst>
              </a:tr>
              <a:tr h="304111">
                <a:tc>
                  <a:txBody>
                    <a:bodyPr/>
                    <a:lstStyle/>
                    <a:p>
                      <a:pPr algn="ctr"/>
                      <a:r>
                        <a:rPr lang="en-GB" sz="1400" dirty="0"/>
                        <a:t>Energy Store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2561530"/>
                  </a:ext>
                </a:extLst>
              </a:tr>
              <a:tr h="253426">
                <a:tc>
                  <a:txBody>
                    <a:bodyPr/>
                    <a:lstStyle/>
                    <a:p>
                      <a:pPr algn="ctr"/>
                      <a:r>
                        <a:rPr lang="en-GB" sz="1400" dirty="0"/>
                        <a:t>Kinetic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of a moving object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A moving car.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2522758"/>
                  </a:ext>
                </a:extLst>
              </a:tr>
              <a:tr h="430824">
                <a:tc>
                  <a:txBody>
                    <a:bodyPr/>
                    <a:lstStyle/>
                    <a:p>
                      <a:pPr algn="ctr"/>
                      <a:r>
                        <a:rPr lang="en-GB" sz="1400" dirty="0"/>
                        <a:t>Gravitational Potential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 by being above ground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A diver standing on a diving board.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7198114"/>
                  </a:ext>
                </a:extLst>
              </a:tr>
              <a:tr h="430824">
                <a:tc>
                  <a:txBody>
                    <a:bodyPr/>
                    <a:lstStyle/>
                    <a:p>
                      <a:pPr algn="ctr"/>
                      <a:r>
                        <a:rPr lang="en-GB" sz="1400" dirty="0"/>
                        <a:t>Chemical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a:t>
                      </a:r>
                      <a:r>
                        <a:rPr lang="en-GB" sz="1400" baseline="0" dirty="0"/>
                        <a:t> in the bonds between particles</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A burger and fries.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807499"/>
                  </a:ext>
                </a:extLst>
              </a:tr>
              <a:tr h="430824">
                <a:tc>
                  <a:txBody>
                    <a:bodyPr/>
                    <a:lstStyle/>
                    <a:p>
                      <a:pPr algn="ctr"/>
                      <a:r>
                        <a:rPr lang="en-GB" sz="1400" dirty="0"/>
                        <a:t>Electrostatic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 in charged particles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A build up of static</a:t>
                      </a:r>
                      <a:r>
                        <a:rPr lang="en-GB" sz="1400" baseline="0" dirty="0"/>
                        <a:t> electricity.</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2863778"/>
                  </a:ext>
                </a:extLst>
              </a:tr>
              <a:tr h="430824">
                <a:tc>
                  <a:txBody>
                    <a:bodyPr/>
                    <a:lstStyle/>
                    <a:p>
                      <a:pPr algn="ctr"/>
                      <a:r>
                        <a:rPr lang="en-GB" sz="1400" dirty="0"/>
                        <a:t>Thermal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a:t>
                      </a:r>
                      <a:r>
                        <a:rPr lang="en-GB" sz="1400" baseline="0" dirty="0"/>
                        <a:t> in an object that is hot</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A hot cup of coffee.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2160055"/>
                  </a:ext>
                </a:extLst>
              </a:tr>
              <a:tr h="552406">
                <a:tc>
                  <a:txBody>
                    <a:bodyPr/>
                    <a:lstStyle/>
                    <a:p>
                      <a:pPr algn="ctr"/>
                      <a:r>
                        <a:rPr lang="en-GB" sz="1400" dirty="0"/>
                        <a:t>Elastic Potential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a:t>
                      </a:r>
                      <a:r>
                        <a:rPr lang="en-GB" sz="1400" baseline="0" dirty="0"/>
                        <a:t> in an object that is stretched or compressed.</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A stretched</a:t>
                      </a:r>
                      <a:r>
                        <a:rPr lang="en-GB" sz="1400" baseline="0" dirty="0"/>
                        <a:t> bow string.</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9591108"/>
                  </a:ext>
                </a:extLst>
              </a:tr>
              <a:tr h="380434">
                <a:tc>
                  <a:txBody>
                    <a:bodyPr/>
                    <a:lstStyle/>
                    <a:p>
                      <a:pPr algn="ctr"/>
                      <a:r>
                        <a:rPr lang="en-GB" sz="1400" dirty="0"/>
                        <a:t>Magnetic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 in magnetic fields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 A magnet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9528589"/>
                  </a:ext>
                </a:extLst>
              </a:tr>
              <a:tr h="340549">
                <a:tc>
                  <a:txBody>
                    <a:bodyPr/>
                    <a:lstStyle/>
                    <a:p>
                      <a:pPr algn="ctr"/>
                      <a:r>
                        <a:rPr lang="en-GB" sz="1400" dirty="0"/>
                        <a:t>Nuclear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Energy stored in atoms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400" dirty="0"/>
                        <a:t>Nuclear power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1338390"/>
                  </a:ext>
                </a:extLst>
              </a:tr>
            </a:tbl>
          </a:graphicData>
        </a:graphic>
      </p:graphicFrame>
      <p:graphicFrame>
        <p:nvGraphicFramePr>
          <p:cNvPr id="82" name="Table 81"/>
          <p:cNvGraphicFramePr>
            <a:graphicFrameLocks noGrp="1"/>
          </p:cNvGraphicFramePr>
          <p:nvPr>
            <p:extLst>
              <p:ext uri="{D42A27DB-BD31-4B8C-83A1-F6EECF244321}">
                <p14:modId xmlns:p14="http://schemas.microsoft.com/office/powerpoint/2010/main" val="1596181412"/>
              </p:ext>
            </p:extLst>
          </p:nvPr>
        </p:nvGraphicFramePr>
        <p:xfrm>
          <a:off x="105184" y="4645720"/>
          <a:ext cx="6387673" cy="2116976"/>
        </p:xfrm>
        <a:graphic>
          <a:graphicData uri="http://schemas.openxmlformats.org/drawingml/2006/table">
            <a:tbl>
              <a:tblPr firstRow="1" bandRow="1">
                <a:tableStyleId>{7E9639D4-E3E2-4D34-9284-5A2195B3D0D7}</a:tableStyleId>
              </a:tblPr>
              <a:tblGrid>
                <a:gridCol w="1382954">
                  <a:extLst>
                    <a:ext uri="{9D8B030D-6E8A-4147-A177-3AD203B41FA5}">
                      <a16:colId xmlns:a16="http://schemas.microsoft.com/office/drawing/2014/main" val="2479555260"/>
                    </a:ext>
                  </a:extLst>
                </a:gridCol>
                <a:gridCol w="1631025">
                  <a:extLst>
                    <a:ext uri="{9D8B030D-6E8A-4147-A177-3AD203B41FA5}">
                      <a16:colId xmlns:a16="http://schemas.microsoft.com/office/drawing/2014/main" val="3912934686"/>
                    </a:ext>
                  </a:extLst>
                </a:gridCol>
                <a:gridCol w="1776775">
                  <a:extLst>
                    <a:ext uri="{9D8B030D-6E8A-4147-A177-3AD203B41FA5}">
                      <a16:colId xmlns:a16="http://schemas.microsoft.com/office/drawing/2014/main" val="1962341954"/>
                    </a:ext>
                  </a:extLst>
                </a:gridCol>
                <a:gridCol w="1596919">
                  <a:extLst>
                    <a:ext uri="{9D8B030D-6E8A-4147-A177-3AD203B41FA5}">
                      <a16:colId xmlns:a16="http://schemas.microsoft.com/office/drawing/2014/main" val="1090632277"/>
                    </a:ext>
                  </a:extLst>
                </a:gridCol>
              </a:tblGrid>
              <a:tr h="345555">
                <a:tc gridSpan="4">
                  <a:txBody>
                    <a:bodyPr/>
                    <a:lstStyle/>
                    <a:p>
                      <a:pPr algn="l"/>
                      <a:r>
                        <a:rPr lang="en-GB" sz="1600" dirty="0"/>
                        <a:t> </a:t>
                      </a:r>
                      <a:r>
                        <a:rPr lang="en-GB" sz="1800" dirty="0"/>
                        <a:t>2. Pathways</a:t>
                      </a:r>
                      <a:endParaRPr lang="en-GB" sz="1600" b="1" dirty="0"/>
                    </a:p>
                  </a:txBody>
                  <a:tcPr>
                    <a:lnB w="12700" cap="flat" cmpd="sng" algn="ctr">
                      <a:solidFill>
                        <a:schemeClr val="tx1"/>
                      </a:solid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249999235"/>
                  </a:ext>
                </a:extLst>
              </a:tr>
              <a:tr h="592976">
                <a:tc>
                  <a:txBody>
                    <a:bodyPr/>
                    <a:lstStyle/>
                    <a:p>
                      <a:pPr algn="ctr"/>
                      <a:r>
                        <a:rPr lang="en-GB" sz="1600" dirty="0"/>
                        <a:t>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Mechanical Transfer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Electric Current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Radiation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500761"/>
                  </a:ext>
                </a:extLst>
              </a:tr>
              <a:tr h="1154894">
                <a:tc>
                  <a:txBody>
                    <a:bodyPr/>
                    <a:lstStyle/>
                    <a:p>
                      <a:r>
                        <a:rPr lang="en-GB" sz="1400" dirty="0"/>
                        <a:t>Energy</a:t>
                      </a:r>
                      <a:r>
                        <a:rPr lang="en-GB" sz="1400" baseline="0" dirty="0"/>
                        <a:t> moves from a hot object to a cooler one.</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dirty="0"/>
                        <a:t>By use</a:t>
                      </a:r>
                      <a:r>
                        <a:rPr lang="en-GB" sz="1400" baseline="0" dirty="0"/>
                        <a:t> of a machine or tool or by an energy wave. E.g. Sound and seismic waves</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dirty="0"/>
                        <a:t>Charged particles called</a:t>
                      </a:r>
                      <a:r>
                        <a:rPr lang="en-GB" sz="1400" baseline="0" dirty="0"/>
                        <a:t> electrons move around a circuit</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dirty="0"/>
                        <a:t>All forms of electro-magnetic</a:t>
                      </a:r>
                      <a:r>
                        <a:rPr lang="en-GB" sz="1400" baseline="0" dirty="0"/>
                        <a:t> waves. Such as light, infra red, ultra violet.</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7398403"/>
                  </a:ext>
                </a:extLst>
              </a:tr>
            </a:tbl>
          </a:graphicData>
        </a:graphic>
      </p:graphicFrame>
      <p:sp>
        <p:nvSpPr>
          <p:cNvPr id="3" name="Rectangle 2"/>
          <p:cNvSpPr/>
          <p:nvPr/>
        </p:nvSpPr>
        <p:spPr>
          <a:xfrm>
            <a:off x="8910328" y="1159928"/>
            <a:ext cx="1041440" cy="310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10452822" y="1144004"/>
            <a:ext cx="1041440" cy="27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10771475" y="2029754"/>
            <a:ext cx="1041440" cy="27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7729228" y="3067575"/>
            <a:ext cx="1041440" cy="27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9" name="Table 8"/>
          <p:cNvGraphicFramePr>
            <a:graphicFrameLocks noGrp="1"/>
          </p:cNvGraphicFramePr>
          <p:nvPr>
            <p:extLst>
              <p:ext uri="{D42A27DB-BD31-4B8C-83A1-F6EECF244321}">
                <p14:modId xmlns:p14="http://schemas.microsoft.com/office/powerpoint/2010/main" val="1929074273"/>
              </p:ext>
            </p:extLst>
          </p:nvPr>
        </p:nvGraphicFramePr>
        <p:xfrm>
          <a:off x="6618276" y="4253176"/>
          <a:ext cx="5310904" cy="2484120"/>
        </p:xfrm>
        <a:graphic>
          <a:graphicData uri="http://schemas.openxmlformats.org/drawingml/2006/table">
            <a:tbl>
              <a:tblPr firstRow="1" bandRow="1">
                <a:tableStyleId>{7E9639D4-E3E2-4D34-9284-5A2195B3D0D7}</a:tableStyleId>
              </a:tblPr>
              <a:tblGrid>
                <a:gridCol w="1603150">
                  <a:extLst>
                    <a:ext uri="{9D8B030D-6E8A-4147-A177-3AD203B41FA5}">
                      <a16:colId xmlns:a16="http://schemas.microsoft.com/office/drawing/2014/main" val="3746848169"/>
                    </a:ext>
                  </a:extLst>
                </a:gridCol>
                <a:gridCol w="1392702">
                  <a:extLst>
                    <a:ext uri="{9D8B030D-6E8A-4147-A177-3AD203B41FA5}">
                      <a16:colId xmlns:a16="http://schemas.microsoft.com/office/drawing/2014/main" val="776477313"/>
                    </a:ext>
                  </a:extLst>
                </a:gridCol>
                <a:gridCol w="2315052">
                  <a:extLst>
                    <a:ext uri="{9D8B030D-6E8A-4147-A177-3AD203B41FA5}">
                      <a16:colId xmlns:a16="http://schemas.microsoft.com/office/drawing/2014/main" val="1186451294"/>
                    </a:ext>
                  </a:extLst>
                </a:gridCol>
              </a:tblGrid>
              <a:tr h="370840">
                <a:tc gridSpan="3">
                  <a:txBody>
                    <a:bodyPr/>
                    <a:lstStyle/>
                    <a:p>
                      <a:r>
                        <a:rPr lang="en-GB" dirty="0"/>
                        <a:t>4. Ways</a:t>
                      </a:r>
                      <a:r>
                        <a:rPr lang="en-GB" baseline="0" dirty="0"/>
                        <a:t> of transferring Thermal Energy</a:t>
                      </a:r>
                      <a:endParaRPr lang="en-GB" dirty="0"/>
                    </a:p>
                  </a:txBody>
                  <a:tcPr>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79086272"/>
                  </a:ext>
                </a:extLst>
              </a:tr>
              <a:tr h="370840">
                <a:tc>
                  <a:txBody>
                    <a:bodyPr/>
                    <a:lstStyle/>
                    <a:p>
                      <a:pPr algn="ctr"/>
                      <a:r>
                        <a:rPr lang="en-GB" sz="1400" dirty="0"/>
                        <a:t>Method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Works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Caused</a:t>
                      </a:r>
                      <a:r>
                        <a:rPr lang="en-GB" sz="1400" baseline="0" dirty="0"/>
                        <a:t> by</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9410924"/>
                  </a:ext>
                </a:extLst>
              </a:tr>
              <a:tr h="370840">
                <a:tc>
                  <a:txBody>
                    <a:bodyPr/>
                    <a:lstStyle/>
                    <a:p>
                      <a:r>
                        <a:rPr lang="en-GB" sz="1200" dirty="0"/>
                        <a:t>Conduction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Solids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Particles vibrating into each 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3363251"/>
                  </a:ext>
                </a:extLst>
              </a:tr>
              <a:tr h="370840">
                <a:tc>
                  <a:txBody>
                    <a:bodyPr/>
                    <a:lstStyle/>
                    <a:p>
                      <a:r>
                        <a:rPr lang="en-GB" sz="1200" dirty="0"/>
                        <a:t>Convection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Liquids</a:t>
                      </a:r>
                      <a:r>
                        <a:rPr lang="en-GB" sz="1200" baseline="0" dirty="0"/>
                        <a:t> &amp; Gases</a:t>
                      </a:r>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Expansion</a:t>
                      </a:r>
                      <a:r>
                        <a:rPr lang="en-GB" sz="1200" baseline="0" dirty="0"/>
                        <a:t> of the space between particles reducing in density.</a:t>
                      </a:r>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8478579"/>
                  </a:ext>
                </a:extLst>
              </a:tr>
              <a:tr h="370840">
                <a:tc>
                  <a:txBody>
                    <a:bodyPr/>
                    <a:lstStyle/>
                    <a:p>
                      <a:r>
                        <a:rPr lang="en-GB" sz="1200" dirty="0"/>
                        <a:t>Radiation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aseline="0" dirty="0"/>
                        <a:t>All materials &amp; a Vacuum</a:t>
                      </a:r>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Infra</a:t>
                      </a:r>
                      <a:r>
                        <a:rPr lang="en-GB" sz="1200" baseline="0" dirty="0"/>
                        <a:t> Red (IR) radiation being emitted.</a:t>
                      </a:r>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365094"/>
                  </a:ext>
                </a:extLst>
              </a:tr>
              <a:tr h="370840">
                <a:tc>
                  <a:txBody>
                    <a:bodyPr/>
                    <a:lstStyle/>
                    <a:p>
                      <a:r>
                        <a:rPr lang="en-GB" sz="1200" dirty="0"/>
                        <a:t>Insulation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All materials </a:t>
                      </a:r>
                      <a:r>
                        <a:rPr lang="en-GB" sz="1200" baseline="0" dirty="0"/>
                        <a:t>&amp; a Vacuum</a:t>
                      </a:r>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Stops thermal energy being transferred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4760110"/>
                  </a:ext>
                </a:extLst>
              </a:tr>
            </a:tbl>
          </a:graphicData>
        </a:graphic>
      </p:graphicFrame>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E0ED867D-0E93-40E9-A3AE-B77D5C9B795A}"/>
                  </a:ext>
                </a:extLst>
              </p:cNvPr>
              <p:cNvGraphicFramePr>
                <a:graphicFrameLocks noGrp="1"/>
              </p:cNvGraphicFramePr>
              <p:nvPr>
                <p:extLst>
                  <p:ext uri="{D42A27DB-BD31-4B8C-83A1-F6EECF244321}">
                    <p14:modId xmlns:p14="http://schemas.microsoft.com/office/powerpoint/2010/main" val="4163523599"/>
                  </p:ext>
                </p:extLst>
              </p:nvPr>
            </p:nvGraphicFramePr>
            <p:xfrm>
              <a:off x="6705344" y="854834"/>
              <a:ext cx="5310904" cy="1135300"/>
            </p:xfrm>
            <a:graphic>
              <a:graphicData uri="http://schemas.openxmlformats.org/drawingml/2006/table">
                <a:tbl>
                  <a:tblPr firstRow="1" bandRow="1">
                    <a:tableStyleId>{7E9639D4-E3E2-4D34-9284-5A2195B3D0D7}</a:tableStyleId>
                  </a:tblPr>
                  <a:tblGrid>
                    <a:gridCol w="5310904">
                      <a:extLst>
                        <a:ext uri="{9D8B030D-6E8A-4147-A177-3AD203B41FA5}">
                          <a16:colId xmlns:a16="http://schemas.microsoft.com/office/drawing/2014/main" val="3746848169"/>
                        </a:ext>
                      </a:extLst>
                    </a:gridCol>
                  </a:tblGrid>
                  <a:tr h="379926">
                    <a:tc>
                      <a:txBody>
                        <a:bodyPr/>
                        <a:lstStyle/>
                        <a:p>
                          <a:r>
                            <a:rPr lang="en-GB" dirty="0"/>
                            <a:t>3. Efficiency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86272"/>
                      </a:ext>
                    </a:extLst>
                  </a:tr>
                  <a:tr h="755374">
                    <a:tc>
                      <a:txBody>
                        <a:bodyPr/>
                        <a:lstStyle/>
                        <a:p>
                          <a:pPr algn="ct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𝐸</m:t>
                                </m:r>
                                <m:r>
                                  <m:rPr>
                                    <m:sty m:val="p"/>
                                  </m:rPr>
                                  <a:rPr lang="en-GB" sz="1600" b="0" i="0" smtClean="0">
                                    <a:latin typeface="Cambria Math" panose="02040503050406030204" pitchFamily="18" charset="0"/>
                                  </a:rPr>
                                  <m:t>ffeciency</m:t>
                                </m:r>
                                <m:r>
                                  <a:rPr lang="en-GB" sz="1600" b="0" i="0" smtClean="0">
                                    <a:latin typeface="Cambria Math" panose="02040503050406030204" pitchFamily="18" charset="0"/>
                                  </a:rPr>
                                  <m:t> </m:t>
                                </m:r>
                                <m:d>
                                  <m:dPr>
                                    <m:ctrlPr>
                                      <a:rPr lang="en-GB" sz="1600" b="0" i="1" smtClean="0">
                                        <a:latin typeface="Cambria Math" panose="02040503050406030204" pitchFamily="18" charset="0"/>
                                      </a:rPr>
                                    </m:ctrlPr>
                                  </m:dPr>
                                  <m:e>
                                    <m:r>
                                      <a:rPr lang="en-GB" sz="1600" b="0" i="0" smtClean="0">
                                        <a:latin typeface="Cambria Math" panose="02040503050406030204" pitchFamily="18" charset="0"/>
                                      </a:rPr>
                                      <m:t>%</m:t>
                                    </m:r>
                                  </m:e>
                                </m:d>
                                <m:r>
                                  <a:rPr lang="en-GB" sz="1600" b="0" i="0" smtClean="0">
                                    <a:latin typeface="Cambria Math" panose="02040503050406030204" pitchFamily="18" charset="0"/>
                                  </a:rPr>
                                  <m:t>= </m:t>
                                </m:r>
                                <m:f>
                                  <m:fPr>
                                    <m:ctrlPr>
                                      <a:rPr lang="en-GB" sz="1600" b="0" i="1" smtClean="0">
                                        <a:latin typeface="Cambria Math" panose="02040503050406030204" pitchFamily="18" charset="0"/>
                                      </a:rPr>
                                    </m:ctrlPr>
                                  </m:fPr>
                                  <m:num>
                                    <m:r>
                                      <m:rPr>
                                        <m:sty m:val="p"/>
                                      </m:rPr>
                                      <a:rPr lang="en-GB" sz="1600" b="0" i="0" smtClean="0">
                                        <a:latin typeface="Cambria Math" panose="02040503050406030204" pitchFamily="18" charset="0"/>
                                      </a:rPr>
                                      <m:t>Useful</m:t>
                                    </m:r>
                                    <m:r>
                                      <a:rPr lang="en-GB" sz="1600" b="0" i="0" smtClean="0">
                                        <a:latin typeface="Cambria Math" panose="02040503050406030204" pitchFamily="18" charset="0"/>
                                      </a:rPr>
                                      <m:t> </m:t>
                                    </m:r>
                                    <m:r>
                                      <m:rPr>
                                        <m:sty m:val="p"/>
                                      </m:rPr>
                                      <a:rPr lang="en-GB" sz="1600" b="0" i="0" smtClean="0">
                                        <a:latin typeface="Cambria Math" panose="02040503050406030204" pitchFamily="18" charset="0"/>
                                      </a:rPr>
                                      <m:t>energy</m:t>
                                    </m:r>
                                    <m:r>
                                      <a:rPr lang="en-GB" sz="1600" b="0" i="0" smtClean="0">
                                        <a:latin typeface="Cambria Math" panose="02040503050406030204" pitchFamily="18" charset="0"/>
                                      </a:rPr>
                                      <m:t> </m:t>
                                    </m:r>
                                    <m:r>
                                      <m:rPr>
                                        <m:sty m:val="p"/>
                                      </m:rPr>
                                      <a:rPr lang="en-GB" sz="1600" b="0" i="0" smtClean="0">
                                        <a:latin typeface="Cambria Math" panose="02040503050406030204" pitchFamily="18" charset="0"/>
                                      </a:rPr>
                                      <m:t>output</m:t>
                                    </m:r>
                                    <m:r>
                                      <a:rPr lang="en-GB" sz="1600" b="0" i="0" smtClean="0">
                                        <a:latin typeface="Cambria Math" panose="02040503050406030204" pitchFamily="18" charset="0"/>
                                      </a:rPr>
                                      <m:t> (</m:t>
                                    </m:r>
                                    <m:r>
                                      <m:rPr>
                                        <m:sty m:val="p"/>
                                      </m:rPr>
                                      <a:rPr lang="en-GB" sz="1600" b="0" i="0" smtClean="0">
                                        <a:latin typeface="Cambria Math" panose="02040503050406030204" pitchFamily="18" charset="0"/>
                                      </a:rPr>
                                      <m:t>J</m:t>
                                    </m:r>
                                    <m:r>
                                      <a:rPr lang="en-GB" sz="1600" b="0" i="0" smtClean="0">
                                        <a:latin typeface="Cambria Math" panose="02040503050406030204" pitchFamily="18" charset="0"/>
                                      </a:rPr>
                                      <m:t>)</m:t>
                                    </m:r>
                                  </m:num>
                                  <m:den>
                                    <m:r>
                                      <m:rPr>
                                        <m:sty m:val="p"/>
                                      </m:rPr>
                                      <a:rPr lang="en-GB" sz="1600" b="0" i="0" smtClean="0">
                                        <a:latin typeface="Cambria Math" panose="02040503050406030204" pitchFamily="18" charset="0"/>
                                      </a:rPr>
                                      <m:t>total</m:t>
                                    </m:r>
                                    <m:r>
                                      <a:rPr lang="en-GB" sz="1600" b="0" i="0" smtClean="0">
                                        <a:latin typeface="Cambria Math" panose="02040503050406030204" pitchFamily="18" charset="0"/>
                                      </a:rPr>
                                      <m:t> </m:t>
                                    </m:r>
                                    <m:r>
                                      <m:rPr>
                                        <m:sty m:val="p"/>
                                      </m:rPr>
                                      <a:rPr lang="en-GB" sz="1600" b="0" i="0" smtClean="0">
                                        <a:latin typeface="Cambria Math" panose="02040503050406030204" pitchFamily="18" charset="0"/>
                                      </a:rPr>
                                      <m:t>energy</m:t>
                                    </m:r>
                                    <m:r>
                                      <a:rPr lang="en-GB" sz="1600" b="0" i="0" smtClean="0">
                                        <a:latin typeface="Cambria Math" panose="02040503050406030204" pitchFamily="18" charset="0"/>
                                      </a:rPr>
                                      <m:t> </m:t>
                                    </m:r>
                                    <m:r>
                                      <m:rPr>
                                        <m:sty m:val="p"/>
                                      </m:rPr>
                                      <a:rPr lang="en-GB" sz="1600" b="0" i="0" smtClean="0">
                                        <a:latin typeface="Cambria Math" panose="02040503050406030204" pitchFamily="18" charset="0"/>
                                      </a:rPr>
                                      <m:t>input</m:t>
                                    </m:r>
                                    <m:r>
                                      <a:rPr lang="en-GB" sz="1600" b="0" i="0" smtClean="0">
                                        <a:latin typeface="Cambria Math" panose="02040503050406030204" pitchFamily="18" charset="0"/>
                                      </a:rPr>
                                      <m:t> (</m:t>
                                    </m:r>
                                    <m:r>
                                      <m:rPr>
                                        <m:sty m:val="p"/>
                                      </m:rPr>
                                      <a:rPr lang="en-GB" sz="1600" b="0" i="0" smtClean="0">
                                        <a:latin typeface="Cambria Math" panose="02040503050406030204" pitchFamily="18" charset="0"/>
                                      </a:rPr>
                                      <m:t>J</m:t>
                                    </m:r>
                                    <m:r>
                                      <a:rPr lang="en-GB" sz="1600" b="0" i="0" smtClean="0">
                                        <a:latin typeface="Cambria Math" panose="02040503050406030204" pitchFamily="18" charset="0"/>
                                      </a:rPr>
                                      <m:t>)</m:t>
                                    </m:r>
                                  </m:den>
                                </m:f>
                                <m:r>
                                  <a:rPr lang="en-GB" sz="1600" b="0" i="0" smtClean="0">
                                    <a:latin typeface="Cambria Math" panose="02040503050406030204" pitchFamily="18" charset="0"/>
                                    <a:ea typeface="Cambria Math" panose="02040503050406030204" pitchFamily="18" charset="0"/>
                                  </a:rPr>
                                  <m:t>×100</m:t>
                                </m:r>
                              </m:oMath>
                            </m:oMathPara>
                          </a14:m>
                          <a:endParaRPr lang="en-GB" sz="16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9410924"/>
                      </a:ext>
                    </a:extLst>
                  </a:tr>
                </a:tbl>
              </a:graphicData>
            </a:graphic>
          </p:graphicFrame>
        </mc:Choice>
        <mc:Fallback xmlns="">
          <p:graphicFrame>
            <p:nvGraphicFramePr>
              <p:cNvPr id="15" name="Table 14">
                <a:extLst>
                  <a:ext uri="{FF2B5EF4-FFF2-40B4-BE49-F238E27FC236}">
                    <a16:creationId xmlns:a16="http://schemas.microsoft.com/office/drawing/2014/main" id="{E0ED867D-0E93-40E9-A3AE-B77D5C9B795A}"/>
                  </a:ext>
                </a:extLst>
              </p:cNvPr>
              <p:cNvGraphicFramePr>
                <a:graphicFrameLocks noGrp="1"/>
              </p:cNvGraphicFramePr>
              <p:nvPr>
                <p:extLst>
                  <p:ext uri="{D42A27DB-BD31-4B8C-83A1-F6EECF244321}">
                    <p14:modId xmlns:p14="http://schemas.microsoft.com/office/powerpoint/2010/main" val="4163523599"/>
                  </p:ext>
                </p:extLst>
              </p:nvPr>
            </p:nvGraphicFramePr>
            <p:xfrm>
              <a:off x="6705344" y="854834"/>
              <a:ext cx="5310904" cy="1135300"/>
            </p:xfrm>
            <a:graphic>
              <a:graphicData uri="http://schemas.openxmlformats.org/drawingml/2006/table">
                <a:tbl>
                  <a:tblPr firstRow="1" bandRow="1">
                    <a:tableStyleId>{7E9639D4-E3E2-4D34-9284-5A2195B3D0D7}</a:tableStyleId>
                  </a:tblPr>
                  <a:tblGrid>
                    <a:gridCol w="5310904">
                      <a:extLst>
                        <a:ext uri="{9D8B030D-6E8A-4147-A177-3AD203B41FA5}">
                          <a16:colId xmlns:a16="http://schemas.microsoft.com/office/drawing/2014/main" val="3746848169"/>
                        </a:ext>
                      </a:extLst>
                    </a:gridCol>
                  </a:tblGrid>
                  <a:tr h="379926">
                    <a:tc>
                      <a:txBody>
                        <a:bodyPr/>
                        <a:lstStyle/>
                        <a:p>
                          <a:r>
                            <a:rPr lang="en-GB" dirty="0"/>
                            <a:t>3. Efficiency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86272"/>
                      </a:ext>
                    </a:extLst>
                  </a:tr>
                  <a:tr h="75537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15" t="-54839" r="-229" b="-1613"/>
                          </a:stretch>
                        </a:blipFill>
                      </a:tcPr>
                    </a:tc>
                    <a:extLst>
                      <a:ext uri="{0D108BD9-81ED-4DB2-BD59-A6C34878D82A}">
                        <a16:rowId xmlns:a16="http://schemas.microsoft.com/office/drawing/2014/main" val="649410924"/>
                      </a:ext>
                    </a:extLst>
                  </a:tr>
                </a:tbl>
              </a:graphicData>
            </a:graphic>
          </p:graphicFrame>
        </mc:Fallback>
      </mc:AlternateContent>
      <p:pic>
        <p:nvPicPr>
          <p:cNvPr id="2" name="Picture 1">
            <a:extLst>
              <a:ext uri="{FF2B5EF4-FFF2-40B4-BE49-F238E27FC236}">
                <a16:creationId xmlns:a16="http://schemas.microsoft.com/office/drawing/2014/main" id="{0BEC3B5F-E210-4B96-824B-C23B4D3C3ED3}"/>
              </a:ext>
            </a:extLst>
          </p:cNvPr>
          <p:cNvPicPr>
            <a:picLocks noChangeAspect="1"/>
          </p:cNvPicPr>
          <p:nvPr/>
        </p:nvPicPr>
        <p:blipFill>
          <a:blip r:embed="rId3"/>
          <a:stretch>
            <a:fillRect/>
          </a:stretch>
        </p:blipFill>
        <p:spPr>
          <a:xfrm>
            <a:off x="6596887" y="2073058"/>
            <a:ext cx="2676841" cy="2097194"/>
          </a:xfrm>
          <a:prstGeom prst="rect">
            <a:avLst/>
          </a:prstGeom>
        </p:spPr>
      </p:pic>
      <p:pic>
        <p:nvPicPr>
          <p:cNvPr id="4" name="Picture 3">
            <a:extLst>
              <a:ext uri="{FF2B5EF4-FFF2-40B4-BE49-F238E27FC236}">
                <a16:creationId xmlns:a16="http://schemas.microsoft.com/office/drawing/2014/main" id="{1E32BFEB-FF59-42A3-87C8-D1BD26EA2CC9}"/>
              </a:ext>
            </a:extLst>
          </p:cNvPr>
          <p:cNvPicPr>
            <a:picLocks noChangeAspect="1"/>
          </p:cNvPicPr>
          <p:nvPr/>
        </p:nvPicPr>
        <p:blipFill rotWithShape="1">
          <a:blip r:embed="rId4"/>
          <a:srcRect l="32580" t="13148" r="1834" b="20769"/>
          <a:stretch/>
        </p:blipFill>
        <p:spPr>
          <a:xfrm>
            <a:off x="9309974" y="2114520"/>
            <a:ext cx="2776841" cy="2097194"/>
          </a:xfrm>
          <a:prstGeom prst="rect">
            <a:avLst/>
          </a:prstGeom>
        </p:spPr>
      </p:pic>
    </p:spTree>
    <p:extLst>
      <p:ext uri="{BB962C8B-B14F-4D97-AF65-F5344CB8AC3E}">
        <p14:creationId xmlns:p14="http://schemas.microsoft.com/office/powerpoint/2010/main" val="2277123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310605540"/>
              </p:ext>
            </p:extLst>
          </p:nvPr>
        </p:nvGraphicFramePr>
        <p:xfrm>
          <a:off x="102908" y="101080"/>
          <a:ext cx="6167543" cy="6655840"/>
        </p:xfrm>
        <a:graphic>
          <a:graphicData uri="http://schemas.openxmlformats.org/drawingml/2006/table">
            <a:tbl>
              <a:tblPr firstRow="1" bandRow="1">
                <a:tableStyleId>{7E9639D4-E3E2-4D34-9284-5A2195B3D0D7}</a:tableStyleId>
              </a:tblPr>
              <a:tblGrid>
                <a:gridCol w="1379581">
                  <a:extLst>
                    <a:ext uri="{9D8B030D-6E8A-4147-A177-3AD203B41FA5}">
                      <a16:colId xmlns:a16="http://schemas.microsoft.com/office/drawing/2014/main" val="426625385"/>
                    </a:ext>
                  </a:extLst>
                </a:gridCol>
                <a:gridCol w="1217278">
                  <a:extLst>
                    <a:ext uri="{9D8B030D-6E8A-4147-A177-3AD203B41FA5}">
                      <a16:colId xmlns:a16="http://schemas.microsoft.com/office/drawing/2014/main" val="4220032901"/>
                    </a:ext>
                  </a:extLst>
                </a:gridCol>
                <a:gridCol w="1758291">
                  <a:extLst>
                    <a:ext uri="{9D8B030D-6E8A-4147-A177-3AD203B41FA5}">
                      <a16:colId xmlns:a16="http://schemas.microsoft.com/office/drawing/2014/main" val="3990887044"/>
                    </a:ext>
                  </a:extLst>
                </a:gridCol>
                <a:gridCol w="1812393">
                  <a:extLst>
                    <a:ext uri="{9D8B030D-6E8A-4147-A177-3AD203B41FA5}">
                      <a16:colId xmlns:a16="http://schemas.microsoft.com/office/drawing/2014/main" val="544280236"/>
                    </a:ext>
                  </a:extLst>
                </a:gridCol>
              </a:tblGrid>
              <a:tr h="403883">
                <a:tc gridSpan="4">
                  <a:txBody>
                    <a:bodyPr/>
                    <a:lstStyle/>
                    <a:p>
                      <a:pPr algn="l"/>
                      <a:r>
                        <a:rPr lang="en-GB" dirty="0"/>
                        <a:t>7. Energy Resources</a:t>
                      </a:r>
                    </a:p>
                  </a:txBody>
                  <a:tcPr>
                    <a:lnB w="12700" cap="flat" cmpd="sng" algn="ctr">
                      <a:solidFill>
                        <a:schemeClr val="tx1"/>
                      </a:solidFill>
                      <a:prstDash val="solid"/>
                      <a:round/>
                      <a:headEnd type="none" w="med" len="med"/>
                      <a:tailEnd type="none" w="med" len="med"/>
                    </a:lnB>
                  </a:tcPr>
                </a:tc>
                <a:tc hMerge="1">
                  <a:txBody>
                    <a:bodyPr/>
                    <a:lstStyle/>
                    <a:p>
                      <a:pPr algn="ctr"/>
                      <a:endParaRPr lang="en-GB" dirty="0"/>
                    </a:p>
                  </a:txBody>
                  <a:tcPr/>
                </a:tc>
                <a:tc hMerge="1">
                  <a:txBody>
                    <a:bodyPr/>
                    <a:lstStyle/>
                    <a:p>
                      <a:pPr algn="ctr"/>
                      <a:endParaRPr lang="en-GB" dirty="0"/>
                    </a:p>
                  </a:txBody>
                  <a:tcPr/>
                </a:tc>
                <a:tc hMerge="1">
                  <a:txBody>
                    <a:bodyPr/>
                    <a:lstStyle/>
                    <a:p>
                      <a:pPr algn="ctr"/>
                      <a:endParaRPr lang="en-GB" dirty="0"/>
                    </a:p>
                  </a:txBody>
                  <a:tcPr/>
                </a:tc>
                <a:extLst>
                  <a:ext uri="{0D108BD9-81ED-4DB2-BD59-A6C34878D82A}">
                    <a16:rowId xmlns:a16="http://schemas.microsoft.com/office/drawing/2014/main" val="2310019043"/>
                  </a:ext>
                </a:extLst>
              </a:tr>
              <a:tr h="594325">
                <a:tc>
                  <a:txBody>
                    <a:bodyPr/>
                    <a:lstStyle/>
                    <a:p>
                      <a:pPr algn="ctr"/>
                      <a:r>
                        <a:rPr lang="en-GB" sz="1600" dirty="0"/>
                        <a:t>Energy Resource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Renewable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Advantages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Disadvantages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0825028"/>
                  </a:ext>
                </a:extLst>
              </a:tr>
              <a:tr h="565937">
                <a:tc>
                  <a:txBody>
                    <a:bodyPr/>
                    <a:lstStyle/>
                    <a:p>
                      <a:pPr algn="ctr"/>
                      <a:r>
                        <a:rPr lang="en-GB" sz="1600" dirty="0"/>
                        <a:t>Fossil Fuels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Low cost, easily transportable.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Produce large amounts of</a:t>
                      </a:r>
                      <a:r>
                        <a:rPr lang="en-GB" sz="1400" baseline="0" dirty="0"/>
                        <a:t> pollution.</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14816"/>
                  </a:ext>
                </a:extLst>
              </a:tr>
              <a:tr h="798970">
                <a:tc>
                  <a:txBody>
                    <a:bodyPr/>
                    <a:lstStyle/>
                    <a:p>
                      <a:pPr algn="ctr"/>
                      <a:r>
                        <a:rPr lang="en-GB" sz="1600" dirty="0"/>
                        <a:t>Nuclear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Generates a lot of electricity.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Expensive.</a:t>
                      </a:r>
                      <a:r>
                        <a:rPr lang="en-GB" sz="1400" baseline="0" dirty="0"/>
                        <a:t> </a:t>
                      </a:r>
                      <a:r>
                        <a:rPr lang="en-GB" sz="1400" dirty="0"/>
                        <a:t>Produces dangerous</a:t>
                      </a:r>
                      <a:r>
                        <a:rPr lang="en-GB" sz="1400" baseline="0" dirty="0"/>
                        <a:t> by products.</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8153666"/>
                  </a:ext>
                </a:extLst>
              </a:tr>
              <a:tr h="565937">
                <a:tc>
                  <a:txBody>
                    <a:bodyPr/>
                    <a:lstStyle/>
                    <a:p>
                      <a:pPr algn="ctr"/>
                      <a:r>
                        <a:rPr lang="en-GB" sz="1600" dirty="0"/>
                        <a:t>Solar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 fuel costs or pollution.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Expensive</a:t>
                      </a:r>
                      <a:r>
                        <a:rPr lang="en-GB" sz="1400" baseline="0" dirty="0"/>
                        <a:t> to set up. Doesn’t work at night.</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2867140"/>
                  </a:ext>
                </a:extLst>
              </a:tr>
              <a:tr h="565937">
                <a:tc>
                  <a:txBody>
                    <a:bodyPr/>
                    <a:lstStyle/>
                    <a:p>
                      <a:pPr algn="ctr"/>
                      <a:r>
                        <a:rPr lang="en-GB" sz="1600" dirty="0"/>
                        <a:t>Wave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 fuel costs. Reliable and easily accessible.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Can damage marine ecosystems.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5801822"/>
                  </a:ext>
                </a:extLst>
              </a:tr>
              <a:tr h="565937">
                <a:tc>
                  <a:txBody>
                    <a:bodyPr/>
                    <a:lstStyle/>
                    <a:p>
                      <a:pPr algn="ctr"/>
                      <a:r>
                        <a:rPr lang="en-GB" sz="1600" dirty="0"/>
                        <a:t>Tidal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 fuel</a:t>
                      </a:r>
                      <a:r>
                        <a:rPr lang="en-GB" sz="1400" baseline="0" dirty="0"/>
                        <a:t> costs or pollution. Predictable.</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t>Can damage marine ecosystems.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937349"/>
                  </a:ext>
                </a:extLst>
              </a:tr>
              <a:tr h="565937">
                <a:tc>
                  <a:txBody>
                    <a:bodyPr/>
                    <a:lstStyle/>
                    <a:p>
                      <a:pPr algn="ctr"/>
                      <a:r>
                        <a:rPr lang="en-GB" sz="1600" dirty="0"/>
                        <a:t>Wind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 fuel costs or pollution.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Not always reliable, noisy.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5546653"/>
                  </a:ext>
                </a:extLst>
              </a:tr>
              <a:tr h="565937">
                <a:tc>
                  <a:txBody>
                    <a:bodyPr/>
                    <a:lstStyle/>
                    <a:p>
                      <a:pPr algn="ctr"/>
                      <a:r>
                        <a:rPr lang="en-GB" sz="1600" dirty="0"/>
                        <a:t>Geothermal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 fuel costs or pollution.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Very few areas where it is accessible.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0224442"/>
                  </a:ext>
                </a:extLst>
              </a:tr>
              <a:tr h="565937">
                <a:tc>
                  <a:txBody>
                    <a:bodyPr/>
                    <a:lstStyle/>
                    <a:p>
                      <a:pPr algn="ctr"/>
                      <a:r>
                        <a:rPr lang="en-GB" sz="1600" dirty="0"/>
                        <a:t>Biomass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Low cost, readily available.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Large</a:t>
                      </a:r>
                      <a:r>
                        <a:rPr lang="en-GB" sz="1400" baseline="0" dirty="0"/>
                        <a:t> scale land use requiring irrigation.</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4369237"/>
                  </a:ext>
                </a:extLst>
              </a:tr>
              <a:tr h="565937">
                <a:tc>
                  <a:txBody>
                    <a:bodyPr/>
                    <a:lstStyle/>
                    <a:p>
                      <a:pPr algn="ctr"/>
                      <a:r>
                        <a:rPr lang="en-GB" sz="1600" dirty="0"/>
                        <a:t>Hydro-electric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No fuel costs,</a:t>
                      </a:r>
                      <a:r>
                        <a:rPr lang="en-GB" sz="1400" baseline="0" dirty="0"/>
                        <a:t> reliable and easily controlled.</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a:t>Environmental impact during construction.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947465"/>
                  </a:ext>
                </a:extLst>
              </a:tr>
            </a:tbl>
          </a:graphicData>
        </a:graphic>
      </p:graphicFrame>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283256168"/>
                  </p:ext>
                </p:extLst>
              </p:nvPr>
            </p:nvGraphicFramePr>
            <p:xfrm>
              <a:off x="9352215" y="307361"/>
              <a:ext cx="2736877" cy="1982415"/>
            </p:xfrm>
            <a:graphic>
              <a:graphicData uri="http://schemas.openxmlformats.org/drawingml/2006/table">
                <a:tbl>
                  <a:tblPr firstRow="1" bandRow="1">
                    <a:tableStyleId>{7E9639D4-E3E2-4D34-9284-5A2195B3D0D7}</a:tableStyleId>
                  </a:tblPr>
                  <a:tblGrid>
                    <a:gridCol w="2736877">
                      <a:extLst>
                        <a:ext uri="{9D8B030D-6E8A-4147-A177-3AD203B41FA5}">
                          <a16:colId xmlns:a16="http://schemas.microsoft.com/office/drawing/2014/main" val="1217402563"/>
                        </a:ext>
                      </a:extLst>
                    </a:gridCol>
                  </a:tblGrid>
                  <a:tr h="539192">
                    <a:tc>
                      <a:txBody>
                        <a:bodyPr/>
                        <a:lstStyle/>
                        <a:p>
                          <a:pPr algn="l"/>
                          <a:r>
                            <a:rPr lang="en-GB" dirty="0"/>
                            <a:t>6. Electricity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0362823"/>
                      </a:ext>
                    </a:extLst>
                  </a:tr>
                  <a:tr h="620263">
                    <a:tc>
                      <a:txBody>
                        <a:bodyPr/>
                        <a:lstStyle/>
                        <a:p>
                          <a:pPr algn="ctr"/>
                          <a14:m>
                            <m:oMathPara xmlns:m="http://schemas.openxmlformats.org/officeDocument/2006/math">
                              <m:oMathParaPr>
                                <m:jc m:val="centerGroup"/>
                              </m:oMathParaPr>
                              <m:oMath xmlns:m="http://schemas.openxmlformats.org/officeDocument/2006/math">
                                <m:r>
                                  <m:rPr>
                                    <m:sty m:val="p"/>
                                  </m:rPr>
                                  <a:rPr lang="en-GB" sz="1400" b="0" i="0" smtClean="0">
                                    <a:latin typeface="Cambria Math" panose="02040503050406030204" pitchFamily="18" charset="0"/>
                                  </a:rPr>
                                  <m:t>Energy</m:t>
                                </m:r>
                                <m:r>
                                  <a:rPr lang="en-GB" sz="1400" b="0" i="0" smtClean="0">
                                    <a:latin typeface="Cambria Math" panose="02040503050406030204" pitchFamily="18" charset="0"/>
                                  </a:rPr>
                                  <m:t> </m:t>
                                </m:r>
                                <m:d>
                                  <m:dPr>
                                    <m:ctrlPr>
                                      <a:rPr lang="en-GB" sz="1400" b="0" i="1" smtClean="0">
                                        <a:latin typeface="Cambria Math" panose="02040503050406030204" pitchFamily="18" charset="0"/>
                                      </a:rPr>
                                    </m:ctrlPr>
                                  </m:dPr>
                                  <m:e>
                                    <m:r>
                                      <m:rPr>
                                        <m:sty m:val="p"/>
                                      </m:rPr>
                                      <a:rPr lang="en-GB" sz="1400" b="0" i="0" smtClean="0">
                                        <a:latin typeface="Cambria Math" panose="02040503050406030204" pitchFamily="18" charset="0"/>
                                      </a:rPr>
                                      <m:t>KWh</m:t>
                                    </m:r>
                                  </m:e>
                                </m:d>
                                <m:r>
                                  <a:rPr lang="en-GB" sz="1400" b="0" i="0" smtClean="0">
                                    <a:latin typeface="Cambria Math" panose="02040503050406030204" pitchFamily="18" charset="0"/>
                                  </a:rPr>
                                  <m:t>=</m:t>
                                </m:r>
                                <m:r>
                                  <m:rPr>
                                    <m:sty m:val="p"/>
                                  </m:rPr>
                                  <a:rPr lang="en-GB" sz="1400" b="0" i="0" smtClean="0">
                                    <a:latin typeface="Cambria Math" panose="02040503050406030204" pitchFamily="18" charset="0"/>
                                  </a:rPr>
                                  <m:t>Power</m:t>
                                </m:r>
                                <m:r>
                                  <a:rPr lang="en-GB" sz="1400" b="0" i="0" smtClean="0">
                                    <a:latin typeface="Cambria Math" panose="02040503050406030204" pitchFamily="18" charset="0"/>
                                  </a:rPr>
                                  <m:t> </m:t>
                                </m:r>
                                <m:d>
                                  <m:dPr>
                                    <m:ctrlPr>
                                      <a:rPr lang="en-GB" sz="1400" b="0" i="1" smtClean="0">
                                        <a:latin typeface="Cambria Math" panose="02040503050406030204" pitchFamily="18" charset="0"/>
                                      </a:rPr>
                                    </m:ctrlPr>
                                  </m:dPr>
                                  <m:e>
                                    <m:r>
                                      <m:rPr>
                                        <m:sty m:val="p"/>
                                      </m:rPr>
                                      <a:rPr lang="en-GB" sz="1400" b="0" i="0" smtClean="0">
                                        <a:latin typeface="Cambria Math" panose="02040503050406030204" pitchFamily="18" charset="0"/>
                                      </a:rPr>
                                      <m:t>KW</m:t>
                                    </m:r>
                                  </m:e>
                                </m:d>
                                <m:r>
                                  <a:rPr lang="en-GB" sz="1400" b="0" i="0" smtClean="0">
                                    <a:latin typeface="Cambria Math" panose="02040503050406030204" pitchFamily="18" charset="0"/>
                                  </a:rPr>
                                  <m:t> </m:t>
                                </m:r>
                                <m:r>
                                  <m:rPr>
                                    <m:sty m:val="p"/>
                                  </m:rPr>
                                  <a:rPr lang="en-GB" sz="1400" b="0" i="0" smtClean="0">
                                    <a:latin typeface="Cambria Math" panose="02040503050406030204" pitchFamily="18" charset="0"/>
                                  </a:rPr>
                                  <m:t>X</m:t>
                                </m:r>
                                <m:r>
                                  <a:rPr lang="en-GB" sz="1400" b="0" i="0" smtClean="0">
                                    <a:latin typeface="Cambria Math" panose="02040503050406030204" pitchFamily="18" charset="0"/>
                                  </a:rPr>
                                  <m:t> </m:t>
                                </m:r>
                                <m:r>
                                  <m:rPr>
                                    <m:sty m:val="p"/>
                                  </m:rPr>
                                  <a:rPr lang="en-GB" sz="1400" b="0" i="0" smtClean="0">
                                    <a:latin typeface="Cambria Math" panose="02040503050406030204" pitchFamily="18" charset="0"/>
                                  </a:rPr>
                                  <m:t>Time</m:t>
                                </m:r>
                                <m:r>
                                  <a:rPr lang="en-GB" sz="1400" b="0" i="0" smtClean="0">
                                    <a:latin typeface="Cambria Math" panose="02040503050406030204" pitchFamily="18" charset="0"/>
                                  </a:rPr>
                                  <m:t> (</m:t>
                                </m:r>
                                <m:r>
                                  <m:rPr>
                                    <m:sty m:val="p"/>
                                  </m:rPr>
                                  <a:rPr lang="en-GB" sz="1400" b="0" i="0" smtClean="0">
                                    <a:latin typeface="Cambria Math" panose="02040503050406030204" pitchFamily="18" charset="0"/>
                                  </a:rPr>
                                  <m:t>Hours</m:t>
                                </m:r>
                                <m:r>
                                  <a:rPr lang="en-GB" sz="1400" b="0" i="0" smtClean="0">
                                    <a:latin typeface="Cambria Math" panose="02040503050406030204" pitchFamily="18" charset="0"/>
                                  </a:rPr>
                                  <m:t>)</m:t>
                                </m:r>
                              </m:oMath>
                            </m:oMathPara>
                          </a14:m>
                          <a:endParaRPr lang="en-GB" sz="1800" b="0" i="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6165453"/>
                      </a:ext>
                    </a:extLst>
                  </a:tr>
                  <a:tr h="5298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dirty="0">
                              <a:latin typeface="+mn-lt"/>
                            </a:rPr>
                            <a:t>Cost (pence) = Energy used (kWh) x Price per unit (pence/kWh)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2804786"/>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283256168"/>
                  </p:ext>
                </p:extLst>
              </p:nvPr>
            </p:nvGraphicFramePr>
            <p:xfrm>
              <a:off x="9352215" y="307361"/>
              <a:ext cx="2736877" cy="1982415"/>
            </p:xfrm>
            <a:graphic>
              <a:graphicData uri="http://schemas.openxmlformats.org/drawingml/2006/table">
                <a:tbl>
                  <a:tblPr firstRow="1" bandRow="1">
                    <a:tableStyleId>{7E9639D4-E3E2-4D34-9284-5A2195B3D0D7}</a:tableStyleId>
                  </a:tblPr>
                  <a:tblGrid>
                    <a:gridCol w="2736877">
                      <a:extLst>
                        <a:ext uri="{9D8B030D-6E8A-4147-A177-3AD203B41FA5}">
                          <a16:colId xmlns:a16="http://schemas.microsoft.com/office/drawing/2014/main" val="1217402563"/>
                        </a:ext>
                      </a:extLst>
                    </a:gridCol>
                  </a:tblGrid>
                  <a:tr h="539192">
                    <a:tc>
                      <a:txBody>
                        <a:bodyPr/>
                        <a:lstStyle/>
                        <a:p>
                          <a:pPr algn="l"/>
                          <a:r>
                            <a:rPr lang="en-GB" dirty="0"/>
                            <a:t>6. Electricity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0362823"/>
                      </a:ext>
                    </a:extLst>
                  </a:tr>
                  <a:tr h="62026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22" t="-92157" r="-444" b="-145098"/>
                          </a:stretch>
                        </a:blipFill>
                      </a:tcPr>
                    </a:tc>
                    <a:extLst>
                      <a:ext uri="{0D108BD9-81ED-4DB2-BD59-A6C34878D82A}">
                        <a16:rowId xmlns:a16="http://schemas.microsoft.com/office/drawing/2014/main" val="2896165453"/>
                      </a:ext>
                    </a:extLst>
                  </a:tr>
                  <a:tr h="8229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dirty="0">
                              <a:latin typeface="+mn-lt"/>
                            </a:rPr>
                            <a:t>Cost (pence) = Energy used (kWh) x Price per unit (pence/kWh)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2804786"/>
                      </a:ext>
                    </a:extLst>
                  </a:tr>
                </a:tbl>
              </a:graphicData>
            </a:graphic>
          </p:graphicFrame>
        </mc:Fallback>
      </mc:AlternateContent>
      <p:graphicFrame>
        <p:nvGraphicFramePr>
          <p:cNvPr id="18" name="Table 17"/>
          <p:cNvGraphicFramePr>
            <a:graphicFrameLocks noGrp="1"/>
          </p:cNvGraphicFramePr>
          <p:nvPr>
            <p:extLst>
              <p:ext uri="{D42A27DB-BD31-4B8C-83A1-F6EECF244321}">
                <p14:modId xmlns:p14="http://schemas.microsoft.com/office/powerpoint/2010/main" val="3845318998"/>
              </p:ext>
            </p:extLst>
          </p:nvPr>
        </p:nvGraphicFramePr>
        <p:xfrm>
          <a:off x="6618176" y="2779486"/>
          <a:ext cx="5470916" cy="3794760"/>
        </p:xfrm>
        <a:graphic>
          <a:graphicData uri="http://schemas.openxmlformats.org/drawingml/2006/table">
            <a:tbl>
              <a:tblPr firstRow="1" bandRow="1">
                <a:tableStyleId>{7E9639D4-E3E2-4D34-9284-5A2195B3D0D7}</a:tableStyleId>
              </a:tblPr>
              <a:tblGrid>
                <a:gridCol w="1907494">
                  <a:extLst>
                    <a:ext uri="{9D8B030D-6E8A-4147-A177-3AD203B41FA5}">
                      <a16:colId xmlns:a16="http://schemas.microsoft.com/office/drawing/2014/main" val="1180451132"/>
                    </a:ext>
                  </a:extLst>
                </a:gridCol>
                <a:gridCol w="3563422">
                  <a:extLst>
                    <a:ext uri="{9D8B030D-6E8A-4147-A177-3AD203B41FA5}">
                      <a16:colId xmlns:a16="http://schemas.microsoft.com/office/drawing/2014/main" val="3264778246"/>
                    </a:ext>
                  </a:extLst>
                </a:gridCol>
              </a:tblGrid>
              <a:tr h="304799">
                <a:tc gridSpan="2">
                  <a:txBody>
                    <a:bodyPr/>
                    <a:lstStyle/>
                    <a:p>
                      <a:r>
                        <a:rPr lang="en-GB" dirty="0"/>
                        <a:t>8. Keywords</a:t>
                      </a:r>
                    </a:p>
                  </a:txBody>
                  <a:tcPr>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4077139355"/>
                  </a:ext>
                </a:extLst>
              </a:tr>
              <a:tr h="370840">
                <a:tc>
                  <a:txBody>
                    <a:bodyPr/>
                    <a:lstStyle/>
                    <a:p>
                      <a:pPr algn="ctr"/>
                      <a:r>
                        <a:rPr lang="en-GB" sz="1800" dirty="0"/>
                        <a:t>Keyword</a:t>
                      </a:r>
                      <a:r>
                        <a:rPr lang="en-GB" sz="1800" baseline="0" dirty="0"/>
                        <a:t> </a:t>
                      </a: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800" dirty="0"/>
                        <a:t>Meaning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1219802"/>
                  </a:ext>
                </a:extLst>
              </a:tr>
              <a:tr h="370840">
                <a:tc>
                  <a:txBody>
                    <a:bodyPr/>
                    <a:lstStyle/>
                    <a:p>
                      <a:pPr algn="ctr"/>
                      <a:r>
                        <a:rPr lang="en-GB" sz="1600" dirty="0"/>
                        <a:t>Power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is the rate of energy transfer in Joules per second</a:t>
                      </a:r>
                      <a:r>
                        <a:rPr lang="en-GB" sz="1600" baseline="0" dirty="0"/>
                        <a:t> (called Watts)</a:t>
                      </a:r>
                      <a:endParaRPr lang="en-GB"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452278"/>
                  </a:ext>
                </a:extLst>
              </a:tr>
              <a:tr h="370840">
                <a:tc>
                  <a:txBody>
                    <a:bodyPr/>
                    <a:lstStyle/>
                    <a:p>
                      <a:pPr algn="ctr"/>
                      <a:r>
                        <a:rPr lang="en-GB" sz="1600" dirty="0"/>
                        <a:t>Fuel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A substance that is burnt to release the energy it</a:t>
                      </a:r>
                      <a:r>
                        <a:rPr lang="en-GB" sz="1600" baseline="0" dirty="0"/>
                        <a:t> contains.</a:t>
                      </a:r>
                      <a:endParaRPr lang="en-GB"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4961128"/>
                  </a:ext>
                </a:extLst>
              </a:tr>
              <a:tr h="370840">
                <a:tc>
                  <a:txBody>
                    <a:bodyPr/>
                    <a:lstStyle/>
                    <a:p>
                      <a:pPr algn="ctr"/>
                      <a:r>
                        <a:rPr lang="en-GB" sz="1600" dirty="0"/>
                        <a:t>Energy Resource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A source of energy that can be used to generate electricity.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9502509"/>
                  </a:ext>
                </a:extLst>
              </a:tr>
              <a:tr h="370840">
                <a:tc>
                  <a:txBody>
                    <a:bodyPr/>
                    <a:lstStyle/>
                    <a:p>
                      <a:pPr algn="ctr"/>
                      <a:r>
                        <a:rPr lang="en-GB" sz="1600" dirty="0"/>
                        <a:t>Law of Conservation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Energy cannot be created or destroyed, only transformed.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0079753"/>
                  </a:ext>
                </a:extLst>
              </a:tr>
              <a:tr h="370840">
                <a:tc>
                  <a:txBody>
                    <a:bodyPr/>
                    <a:lstStyle/>
                    <a:p>
                      <a:pPr algn="ctr"/>
                      <a:r>
                        <a:rPr lang="en-GB" sz="1600" dirty="0"/>
                        <a:t>Joule (J)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The unit</a:t>
                      </a:r>
                      <a:r>
                        <a:rPr lang="en-GB" sz="1600" baseline="0" dirty="0"/>
                        <a:t> of energy.</a:t>
                      </a:r>
                      <a:endParaRPr lang="en-GB"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3381850"/>
                  </a:ext>
                </a:extLst>
              </a:tr>
              <a:tr h="370840">
                <a:tc>
                  <a:txBody>
                    <a:bodyPr/>
                    <a:lstStyle/>
                    <a:p>
                      <a:pPr algn="ctr"/>
                      <a:r>
                        <a:rPr lang="en-GB" sz="1600" dirty="0"/>
                        <a:t>Watt (W)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The unit of power.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3691116"/>
                  </a:ext>
                </a:extLst>
              </a:tr>
            </a:tbl>
          </a:graphicData>
        </a:graphic>
      </p:graphicFrame>
      <p:graphicFrame>
        <p:nvGraphicFramePr>
          <p:cNvPr id="12" name="Table 11">
            <a:extLst>
              <a:ext uri="{FF2B5EF4-FFF2-40B4-BE49-F238E27FC236}">
                <a16:creationId xmlns:a16="http://schemas.microsoft.com/office/drawing/2014/main" id="{57448AF3-DA0C-477C-940A-66E736A5EF0A}"/>
              </a:ext>
            </a:extLst>
          </p:cNvPr>
          <p:cNvGraphicFramePr>
            <a:graphicFrameLocks noGrp="1"/>
          </p:cNvGraphicFramePr>
          <p:nvPr>
            <p:extLst>
              <p:ext uri="{D42A27DB-BD31-4B8C-83A1-F6EECF244321}">
                <p14:modId xmlns:p14="http://schemas.microsoft.com/office/powerpoint/2010/main" val="1894942755"/>
              </p:ext>
            </p:extLst>
          </p:nvPr>
        </p:nvGraphicFramePr>
        <p:xfrm>
          <a:off x="6442895" y="283754"/>
          <a:ext cx="2736876" cy="2131159"/>
        </p:xfrm>
        <a:graphic>
          <a:graphicData uri="http://schemas.openxmlformats.org/drawingml/2006/table">
            <a:tbl>
              <a:tblPr firstRow="1" bandRow="1">
                <a:tableStyleId>{7E9639D4-E3E2-4D34-9284-5A2195B3D0D7}</a:tableStyleId>
              </a:tblPr>
              <a:tblGrid>
                <a:gridCol w="885557">
                  <a:extLst>
                    <a:ext uri="{9D8B030D-6E8A-4147-A177-3AD203B41FA5}">
                      <a16:colId xmlns:a16="http://schemas.microsoft.com/office/drawing/2014/main" val="1217402563"/>
                    </a:ext>
                  </a:extLst>
                </a:gridCol>
                <a:gridCol w="1089431">
                  <a:extLst>
                    <a:ext uri="{9D8B030D-6E8A-4147-A177-3AD203B41FA5}">
                      <a16:colId xmlns:a16="http://schemas.microsoft.com/office/drawing/2014/main" val="1525070631"/>
                    </a:ext>
                  </a:extLst>
                </a:gridCol>
                <a:gridCol w="761888">
                  <a:extLst>
                    <a:ext uri="{9D8B030D-6E8A-4147-A177-3AD203B41FA5}">
                      <a16:colId xmlns:a16="http://schemas.microsoft.com/office/drawing/2014/main" val="828972366"/>
                    </a:ext>
                  </a:extLst>
                </a:gridCol>
              </a:tblGrid>
              <a:tr h="393799">
                <a:tc gridSpan="3">
                  <a:txBody>
                    <a:bodyPr/>
                    <a:lstStyle/>
                    <a:p>
                      <a:pPr algn="l"/>
                      <a:r>
                        <a:rPr lang="en-GB" dirty="0"/>
                        <a:t>5. Power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390362823"/>
                  </a:ext>
                </a:extLst>
              </a:tr>
              <a:tr h="362880">
                <a:tc>
                  <a:txBody>
                    <a:bodyPr/>
                    <a:lstStyle/>
                    <a:p>
                      <a:pPr algn="ctr"/>
                      <a:r>
                        <a:rPr lang="en-GB" sz="1600" dirty="0"/>
                        <a:t>Power (W)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Energy</a:t>
                      </a:r>
                      <a:r>
                        <a:rPr lang="en-GB" sz="1600" baseline="0" dirty="0"/>
                        <a:t> ÷ </a:t>
                      </a:r>
                      <a:r>
                        <a:rPr lang="en-GB" sz="1600" dirty="0"/>
                        <a:t>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E </a:t>
                      </a:r>
                      <a:r>
                        <a:rPr lang="en-GB" sz="1600" baseline="0" dirty="0"/>
                        <a:t>÷ t </a:t>
                      </a:r>
                      <a:endParaRPr lang="en-GB"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6165453"/>
                  </a:ext>
                </a:extLst>
              </a:tr>
              <a:tr h="362880">
                <a:tc>
                  <a:txBody>
                    <a:bodyPr/>
                    <a:lstStyle/>
                    <a:p>
                      <a:pPr algn="ctr"/>
                      <a:r>
                        <a:rPr lang="en-GB" sz="1600" dirty="0"/>
                        <a:t>Energy (J)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Power x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P x 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2804786"/>
                  </a:ext>
                </a:extLst>
              </a:tr>
              <a:tr h="362880">
                <a:tc>
                  <a:txBody>
                    <a:bodyPr/>
                    <a:lstStyle/>
                    <a:p>
                      <a:pPr algn="ctr"/>
                      <a:r>
                        <a:rPr lang="en-GB" sz="1600" dirty="0"/>
                        <a:t>Time (s)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Energy </a:t>
                      </a:r>
                      <a:r>
                        <a:rPr lang="en-GB" sz="1600" baseline="0" dirty="0"/>
                        <a:t>÷ Power</a:t>
                      </a:r>
                      <a:endParaRPr lang="en-GB"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t>E </a:t>
                      </a:r>
                      <a:r>
                        <a:rPr lang="en-GB" sz="1600" baseline="0" dirty="0"/>
                        <a:t>÷ P</a:t>
                      </a:r>
                      <a:endParaRPr lang="en-GB"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1283345"/>
                  </a:ext>
                </a:extLst>
              </a:tr>
            </a:tbl>
          </a:graphicData>
        </a:graphic>
      </p:graphicFrame>
    </p:spTree>
    <p:extLst>
      <p:ext uri="{BB962C8B-B14F-4D97-AF65-F5344CB8AC3E}">
        <p14:creationId xmlns:p14="http://schemas.microsoft.com/office/powerpoint/2010/main" val="1267018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0062CD1-462B-4842-AE54-3DB997CFD8BA}"/>
              </a:ext>
            </a:extLst>
          </p:cNvPr>
          <p:cNvGraphicFramePr>
            <a:graphicFrameLocks noGrp="1"/>
          </p:cNvGraphicFramePr>
          <p:nvPr>
            <p:extLst>
              <p:ext uri="{D42A27DB-BD31-4B8C-83A1-F6EECF244321}">
                <p14:modId xmlns:p14="http://schemas.microsoft.com/office/powerpoint/2010/main" val="1767584318"/>
              </p:ext>
            </p:extLst>
          </p:nvPr>
        </p:nvGraphicFramePr>
        <p:xfrm>
          <a:off x="230628" y="195312"/>
          <a:ext cx="5470916" cy="3662680"/>
        </p:xfrm>
        <a:graphic>
          <a:graphicData uri="http://schemas.openxmlformats.org/drawingml/2006/table">
            <a:tbl>
              <a:tblPr firstRow="1" bandRow="1">
                <a:tableStyleId>{7E9639D4-E3E2-4D34-9284-5A2195B3D0D7}</a:tableStyleId>
              </a:tblPr>
              <a:tblGrid>
                <a:gridCol w="1907494">
                  <a:extLst>
                    <a:ext uri="{9D8B030D-6E8A-4147-A177-3AD203B41FA5}">
                      <a16:colId xmlns:a16="http://schemas.microsoft.com/office/drawing/2014/main" val="1180451132"/>
                    </a:ext>
                  </a:extLst>
                </a:gridCol>
                <a:gridCol w="3563422">
                  <a:extLst>
                    <a:ext uri="{9D8B030D-6E8A-4147-A177-3AD203B41FA5}">
                      <a16:colId xmlns:a16="http://schemas.microsoft.com/office/drawing/2014/main" val="3264778246"/>
                    </a:ext>
                  </a:extLst>
                </a:gridCol>
              </a:tblGrid>
              <a:tr h="304799">
                <a:tc gridSpan="2">
                  <a:txBody>
                    <a:bodyPr/>
                    <a:lstStyle/>
                    <a:p>
                      <a:r>
                        <a:rPr lang="en-GB" dirty="0"/>
                        <a:t>9. Fossil fuels</a:t>
                      </a:r>
                    </a:p>
                  </a:txBody>
                  <a:tcPr>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4077139355"/>
                  </a:ext>
                </a:extLst>
              </a:tr>
              <a:tr h="370840">
                <a:tc>
                  <a:txBody>
                    <a:bodyPr/>
                    <a:lstStyle/>
                    <a:p>
                      <a:pPr algn="ctr"/>
                      <a:r>
                        <a:rPr lang="en-GB" sz="1800" dirty="0"/>
                        <a:t>Fuel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800" dirty="0"/>
                        <a:t>How its made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1219802"/>
                  </a:ext>
                </a:extLst>
              </a:tr>
              <a:tr h="370840">
                <a:tc>
                  <a:txBody>
                    <a:bodyPr/>
                    <a:lstStyle/>
                    <a:p>
                      <a:pPr algn="ctr"/>
                      <a:endParaRPr lang="en-GB" sz="1800" dirty="0"/>
                    </a:p>
                    <a:p>
                      <a:pPr algn="ctr"/>
                      <a:r>
                        <a:rPr lang="en-GB" sz="1800" dirty="0"/>
                        <a:t>Coal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800" dirty="0"/>
                        <a:t>Dead trees and plants become buried underground, over millions of years the pressure underground causes these to form coal.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927043"/>
                  </a:ext>
                </a:extLst>
              </a:tr>
              <a:tr h="370840">
                <a:tc>
                  <a:txBody>
                    <a:bodyPr/>
                    <a:lstStyle/>
                    <a:p>
                      <a:pPr algn="ctr"/>
                      <a:endParaRPr lang="en-GB" sz="1800" dirty="0"/>
                    </a:p>
                    <a:p>
                      <a:pPr algn="ctr"/>
                      <a:endParaRPr lang="en-GB" sz="1800" dirty="0"/>
                    </a:p>
                    <a:p>
                      <a:pPr algn="ctr"/>
                      <a:r>
                        <a:rPr lang="en-GB" sz="1800" dirty="0"/>
                        <a:t>Oil and Gas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1800" dirty="0"/>
                        <a:t>When small sea animals die they become encased in sand, this all gets buried under the sea. Over millions of years the sad becomes rock and the small sea animals form crude oil and natural gas.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0710650"/>
                  </a:ext>
                </a:extLst>
              </a:tr>
            </a:tbl>
          </a:graphicData>
        </a:graphic>
      </p:graphicFrame>
      <p:graphicFrame>
        <p:nvGraphicFramePr>
          <p:cNvPr id="3" name="Table 2">
            <a:extLst>
              <a:ext uri="{FF2B5EF4-FFF2-40B4-BE49-F238E27FC236}">
                <a16:creationId xmlns:a16="http://schemas.microsoft.com/office/drawing/2014/main" id="{A00BA9D3-0B77-4C46-967F-09D98D067C20}"/>
              </a:ext>
            </a:extLst>
          </p:cNvPr>
          <p:cNvGraphicFramePr>
            <a:graphicFrameLocks noGrp="1"/>
          </p:cNvGraphicFramePr>
          <p:nvPr>
            <p:extLst>
              <p:ext uri="{D42A27DB-BD31-4B8C-83A1-F6EECF244321}">
                <p14:modId xmlns:p14="http://schemas.microsoft.com/office/powerpoint/2010/main" val="2783913579"/>
              </p:ext>
            </p:extLst>
          </p:nvPr>
        </p:nvGraphicFramePr>
        <p:xfrm>
          <a:off x="6215270" y="195312"/>
          <a:ext cx="5470916" cy="6309360"/>
        </p:xfrm>
        <a:graphic>
          <a:graphicData uri="http://schemas.openxmlformats.org/drawingml/2006/table">
            <a:tbl>
              <a:tblPr firstRow="1" bandRow="1">
                <a:tableStyleId>{7E9639D4-E3E2-4D34-9284-5A2195B3D0D7}</a:tableStyleId>
              </a:tblPr>
              <a:tblGrid>
                <a:gridCol w="967409">
                  <a:extLst>
                    <a:ext uri="{9D8B030D-6E8A-4147-A177-3AD203B41FA5}">
                      <a16:colId xmlns:a16="http://schemas.microsoft.com/office/drawing/2014/main" val="1180451132"/>
                    </a:ext>
                  </a:extLst>
                </a:gridCol>
                <a:gridCol w="4503507">
                  <a:extLst>
                    <a:ext uri="{9D8B030D-6E8A-4147-A177-3AD203B41FA5}">
                      <a16:colId xmlns:a16="http://schemas.microsoft.com/office/drawing/2014/main" val="3983046179"/>
                    </a:ext>
                  </a:extLst>
                </a:gridCol>
              </a:tblGrid>
              <a:tr h="304799">
                <a:tc gridSpan="2">
                  <a:txBody>
                    <a:bodyPr/>
                    <a:lstStyle/>
                    <a:p>
                      <a:r>
                        <a:rPr lang="en-GB" dirty="0"/>
                        <a:t>10. Generating electricity</a:t>
                      </a:r>
                    </a:p>
                  </a:txBody>
                  <a:tcPr>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4077139355"/>
                  </a:ext>
                </a:extLst>
              </a:tr>
              <a:tr h="370840">
                <a:tc gridSpan="2">
                  <a:txBody>
                    <a:bodyPr/>
                    <a:lstStyle/>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p>
                      <a:pPr algn="ct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4061219802"/>
                  </a:ext>
                </a:extLst>
              </a:tr>
              <a:tr h="119869">
                <a:tc>
                  <a:txBody>
                    <a:bodyPr/>
                    <a:lstStyle/>
                    <a:p>
                      <a:pPr algn="ctr"/>
                      <a:r>
                        <a:rPr lang="en-GB" sz="18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Energy is transferred from the chemical store in the fuel to the water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927043"/>
                  </a:ext>
                </a:extLst>
              </a:tr>
              <a:tr h="370840">
                <a:tc>
                  <a:txBody>
                    <a:bodyPr/>
                    <a:lstStyle/>
                    <a:p>
                      <a:pPr algn="ctr"/>
                      <a:r>
                        <a:rPr lang="en-GB" sz="18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The steam produces is blasted at turbines, which increases their kinetic store – they turn.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4032284"/>
                  </a:ext>
                </a:extLst>
              </a:tr>
              <a:tr h="370840">
                <a:tc>
                  <a:txBody>
                    <a:bodyPr/>
                    <a:lstStyle/>
                    <a:p>
                      <a:pPr algn="ctr"/>
                      <a:r>
                        <a:rPr lang="en-GB" sz="18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The turbines run a generator to generate electricity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2556318"/>
                  </a:ext>
                </a:extLst>
              </a:tr>
              <a:tr h="370840">
                <a:tc>
                  <a:txBody>
                    <a:bodyPr/>
                    <a:lstStyle/>
                    <a:p>
                      <a:pPr algn="ctr"/>
                      <a:r>
                        <a:rPr lang="en-GB" sz="18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The electricity is carried to our homes via the national grid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2085333"/>
                  </a:ext>
                </a:extLst>
              </a:tr>
            </a:tbl>
          </a:graphicData>
        </a:graphic>
      </p:graphicFrame>
      <p:pic>
        <p:nvPicPr>
          <p:cNvPr id="5" name="Picture 0" descr="powerstation.png">
            <a:extLst>
              <a:ext uri="{FF2B5EF4-FFF2-40B4-BE49-F238E27FC236}">
                <a16:creationId xmlns:a16="http://schemas.microsoft.com/office/drawing/2014/main" id="{9AEB2E4F-01B0-468C-AE2F-9825E8FE3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0468" y="723042"/>
            <a:ext cx="4960520" cy="300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6C98A69-39E2-470A-A69F-597A7D0727E2}"/>
              </a:ext>
            </a:extLst>
          </p:cNvPr>
          <p:cNvPicPr>
            <a:picLocks noChangeAspect="1"/>
          </p:cNvPicPr>
          <p:nvPr/>
        </p:nvPicPr>
        <p:blipFill>
          <a:blip r:embed="rId3"/>
          <a:stretch>
            <a:fillRect/>
          </a:stretch>
        </p:blipFill>
        <p:spPr>
          <a:xfrm>
            <a:off x="349898" y="4190644"/>
            <a:ext cx="5470916" cy="2472044"/>
          </a:xfrm>
          <a:prstGeom prst="rect">
            <a:avLst/>
          </a:prstGeom>
        </p:spPr>
      </p:pic>
    </p:spTree>
    <p:extLst>
      <p:ext uri="{BB962C8B-B14F-4D97-AF65-F5344CB8AC3E}">
        <p14:creationId xmlns:p14="http://schemas.microsoft.com/office/powerpoint/2010/main" val="2018883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47a1c483-ba94-41ad-97c3-d6e1f3c4ca98">PJQPYFU374CA-213884017-2482377</_dlc_DocId>
    <_dlc_DocIdUrl xmlns="47a1c483-ba94-41ad-97c3-d6e1f3c4ca98">
      <Url>https://regisschool.sharepoint.com/sites/teachingdrive/_layouts/15/DocIdRedir.aspx?ID=PJQPYFU374CA-213884017-2482377</Url>
      <Description>PJQPYFU374CA-213884017-2482377</Description>
    </_dlc_DocIdUrl>
    <Target_x0020_Audiences xmlns="4b77dae2-3af7-4fca-9bb3-cb256f803a2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55E93AC6C5E0664DBF32FA5C9823AEEE" ma:contentTypeVersion="4161" ma:contentTypeDescription="Create a new document." ma:contentTypeScope="" ma:versionID="44b370c810a3dd09f6ec9ae7e9f2cfc1">
  <xsd:schema xmlns:xsd="http://www.w3.org/2001/XMLSchema" xmlns:xs="http://www.w3.org/2001/XMLSchema" xmlns:p="http://schemas.microsoft.com/office/2006/metadata/properties" xmlns:ns2="47a1c483-ba94-41ad-97c3-d6e1f3c4ca98" xmlns:ns3="4b77dae2-3af7-4fca-9bb3-cb256f803a24" targetNamespace="http://schemas.microsoft.com/office/2006/metadata/properties" ma:root="true" ma:fieldsID="f11d10924fb1ac594e74a6884c96664d" ns2:_="" ns3:_="">
    <xsd:import namespace="47a1c483-ba94-41ad-97c3-d6e1f3c4ca98"/>
    <xsd:import namespace="4b77dae2-3af7-4fca-9bb3-cb256f803a2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2:SharedWithUsers" minOccurs="0"/>
                <xsd:element ref="ns2:SharedWithDetails" minOccurs="0"/>
                <xsd:element ref="ns3:Target_x0020_Audiences"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1c483-ba94-41ad-97c3-d6e1f3c4ca9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77dae2-3af7-4fca-9bb3-cb256f803a2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Target_x0020_Audiences" ma:index="19" nillable="true" ma:displayName="Target Audiences" ma:internalName="Target_x0020_Audiences">
      <xsd:simpleType>
        <xsd:restriction base="dms:Unknow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CE897D-4C02-4C7F-95F3-1B478FDD8B55}">
  <ds:schemaRefs>
    <ds:schemaRef ds:uri="http://schemas.microsoft.com/sharepoint/events"/>
  </ds:schemaRefs>
</ds:datastoreItem>
</file>

<file path=customXml/itemProps2.xml><?xml version="1.0" encoding="utf-8"?>
<ds:datastoreItem xmlns:ds="http://schemas.openxmlformats.org/officeDocument/2006/customXml" ds:itemID="{BF001912-13A3-4418-93D9-89A4C719292F}">
  <ds:schemaRefs>
    <ds:schemaRef ds:uri="http://schemas.microsoft.com/sharepoint/v3/contenttype/forms"/>
  </ds:schemaRefs>
</ds:datastoreItem>
</file>

<file path=customXml/itemProps3.xml><?xml version="1.0" encoding="utf-8"?>
<ds:datastoreItem xmlns:ds="http://schemas.openxmlformats.org/officeDocument/2006/customXml" ds:itemID="{D29EFDED-BE45-4AC7-A6BF-E2B1341CE4CD}">
  <ds:schemaRefs>
    <ds:schemaRef ds:uri="47a1c483-ba94-41ad-97c3-d6e1f3c4ca98"/>
    <ds:schemaRef ds:uri="http://www.w3.org/XML/1998/namespace"/>
    <ds:schemaRef ds:uri="http://purl.org/dc/elements/1.1/"/>
    <ds:schemaRef ds:uri="http://schemas.microsoft.com/office/2006/documentManagement/types"/>
    <ds:schemaRef ds:uri="http://schemas.microsoft.com/office/2006/metadata/properties"/>
    <ds:schemaRef ds:uri="4b77dae2-3af7-4fca-9bb3-cb256f803a24"/>
    <ds:schemaRef ds:uri="http://schemas.microsoft.com/office/infopath/2007/PartnerControls"/>
    <ds:schemaRef ds:uri="http://purl.org/dc/terms/"/>
    <ds:schemaRef ds:uri="http://schemas.openxmlformats.org/package/2006/metadata/core-properties"/>
    <ds:schemaRef ds:uri="http://purl.org/dc/dcmitype/"/>
  </ds:schemaRefs>
</ds:datastoreItem>
</file>

<file path=customXml/itemProps4.xml><?xml version="1.0" encoding="utf-8"?>
<ds:datastoreItem xmlns:ds="http://schemas.openxmlformats.org/officeDocument/2006/customXml" ds:itemID="{12D20220-C306-49D5-9F50-A56D937E433A}"/>
</file>

<file path=docProps/app.xml><?xml version="1.0" encoding="utf-8"?>
<Properties xmlns="http://schemas.openxmlformats.org/officeDocument/2006/extended-properties" xmlns:vt="http://schemas.openxmlformats.org/officeDocument/2006/docPropsVTypes">
  <TotalTime>1495</TotalTime>
  <Words>672</Words>
  <Application>Microsoft Office PowerPoint</Application>
  <PresentationFormat>Widescreen</PresentationFormat>
  <Paragraphs>154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Cambria Math</vt:lpstr>
      <vt:lpstr>Office Theme</vt:lpstr>
      <vt:lpstr>PowerPoint Presentation</vt:lpstr>
      <vt:lpstr>PowerPoint Presentation</vt:lpstr>
      <vt:lpstr>PowerPoint Presentation</vt:lpstr>
    </vt:vector>
  </TitlesOfParts>
  <Company>The Regis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Bowring</dc:creator>
  <cp:lastModifiedBy>Dan Charlton</cp:lastModifiedBy>
  <cp:revision>14</cp:revision>
  <dcterms:created xsi:type="dcterms:W3CDTF">2018-06-03T14:54:06Z</dcterms:created>
  <dcterms:modified xsi:type="dcterms:W3CDTF">2019-06-21T11:03:21Z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0x01010055E93AC6C5E0664DBF32FA5C9823AEEE</vt:lpwstr>
  </property>
  <property fmtid="{D5CDD505-2E9C-101B-9397-08002B2CF9AE}" pid="3" name="Order">
    <vt:r8>22148600</vt:r8>
  </property>
  <property fmtid="{D5CDD505-2E9C-101B-9397-08002B2CF9AE}" pid="4" name="_dlc_DocIdItemGuid">
    <vt:lpwstr>f596d224-d8f5-4b4a-8a77-eca6a8d3a9fa</vt:lpwstr>
  </property>
</Properties>
</file>