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5"/>
  </p:sldMasterIdLst>
  <p:sldIdLst>
    <p:sldId id="257" r:id="rId6"/>
    <p:sldId id="258" r:id="rId7"/>
  </p:sldIdLst>
  <p:sldSz cx="9906000" cy="6858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559" autoAdjust="0"/>
    <p:restoredTop sz="94660"/>
  </p:normalViewPr>
  <p:slideViewPr>
    <p:cSldViewPr snapToGrid="0">
      <p:cViewPr>
        <p:scale>
          <a:sx n="50" d="100"/>
          <a:sy n="50" d="100"/>
        </p:scale>
        <p:origin x="1236" y="5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0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dam Robbins" userId="fcd30a94-00ad-462b-8588-e113eeeeab73" providerId="ADAL" clId="{33977254-D9D5-4D62-8950-93D05193B289}"/>
    <pc:docChg chg="undo modSld">
      <pc:chgData name="Adam Robbins" userId="fcd30a94-00ad-462b-8588-e113eeeeab73" providerId="ADAL" clId="{33977254-D9D5-4D62-8950-93D05193B289}" dt="2019-10-16T08:25:37.623" v="60" actId="1076"/>
      <pc:docMkLst>
        <pc:docMk/>
      </pc:docMkLst>
      <pc:sldChg chg="delSp modSp">
        <pc:chgData name="Adam Robbins" userId="fcd30a94-00ad-462b-8588-e113eeeeab73" providerId="ADAL" clId="{33977254-D9D5-4D62-8950-93D05193B289}" dt="2019-10-16T08:25:37.623" v="60" actId="1076"/>
        <pc:sldMkLst>
          <pc:docMk/>
          <pc:sldMk cId="694427646" sldId="257"/>
        </pc:sldMkLst>
        <pc:spChg chg="mod">
          <ac:chgData name="Adam Robbins" userId="fcd30a94-00ad-462b-8588-e113eeeeab73" providerId="ADAL" clId="{33977254-D9D5-4D62-8950-93D05193B289}" dt="2019-10-16T08:25:14.061" v="55" actId="1076"/>
          <ac:spMkLst>
            <pc:docMk/>
            <pc:sldMk cId="694427646" sldId="257"/>
            <ac:spMk id="7" creationId="{00000000-0000-0000-0000-000000000000}"/>
          </ac:spMkLst>
        </pc:spChg>
        <pc:spChg chg="mod">
          <ac:chgData name="Adam Robbins" userId="fcd30a94-00ad-462b-8588-e113eeeeab73" providerId="ADAL" clId="{33977254-D9D5-4D62-8950-93D05193B289}" dt="2019-10-16T08:25:08.924" v="54" actId="1076"/>
          <ac:spMkLst>
            <pc:docMk/>
            <pc:sldMk cId="694427646" sldId="257"/>
            <ac:spMk id="8" creationId="{00000000-0000-0000-0000-000000000000}"/>
          </ac:spMkLst>
        </pc:spChg>
        <pc:spChg chg="mod">
          <ac:chgData name="Adam Robbins" userId="fcd30a94-00ad-462b-8588-e113eeeeab73" providerId="ADAL" clId="{33977254-D9D5-4D62-8950-93D05193B289}" dt="2019-10-16T08:25:14.061" v="55" actId="1076"/>
          <ac:spMkLst>
            <pc:docMk/>
            <pc:sldMk cId="694427646" sldId="257"/>
            <ac:spMk id="17" creationId="{00000000-0000-0000-0000-000000000000}"/>
          </ac:spMkLst>
        </pc:spChg>
        <pc:spChg chg="mod">
          <ac:chgData name="Adam Robbins" userId="fcd30a94-00ad-462b-8588-e113eeeeab73" providerId="ADAL" clId="{33977254-D9D5-4D62-8950-93D05193B289}" dt="2019-10-16T08:25:14.061" v="55" actId="1076"/>
          <ac:spMkLst>
            <pc:docMk/>
            <pc:sldMk cId="694427646" sldId="257"/>
            <ac:spMk id="18" creationId="{00000000-0000-0000-0000-000000000000}"/>
          </ac:spMkLst>
        </pc:spChg>
        <pc:spChg chg="mod">
          <ac:chgData name="Adam Robbins" userId="fcd30a94-00ad-462b-8588-e113eeeeab73" providerId="ADAL" clId="{33977254-D9D5-4D62-8950-93D05193B289}" dt="2019-10-16T08:25:14.061" v="55" actId="1076"/>
          <ac:spMkLst>
            <pc:docMk/>
            <pc:sldMk cId="694427646" sldId="257"/>
            <ac:spMk id="19" creationId="{00000000-0000-0000-0000-000000000000}"/>
          </ac:spMkLst>
        </pc:spChg>
        <pc:spChg chg="mod">
          <ac:chgData name="Adam Robbins" userId="fcd30a94-00ad-462b-8588-e113eeeeab73" providerId="ADAL" clId="{33977254-D9D5-4D62-8950-93D05193B289}" dt="2019-10-16T08:25:14.061" v="55" actId="1076"/>
          <ac:spMkLst>
            <pc:docMk/>
            <pc:sldMk cId="694427646" sldId="257"/>
            <ac:spMk id="20" creationId="{00000000-0000-0000-0000-000000000000}"/>
          </ac:spMkLst>
        </pc:spChg>
        <pc:spChg chg="mod">
          <ac:chgData name="Adam Robbins" userId="fcd30a94-00ad-462b-8588-e113eeeeab73" providerId="ADAL" clId="{33977254-D9D5-4D62-8950-93D05193B289}" dt="2019-10-16T08:25:14.061" v="55" actId="1076"/>
          <ac:spMkLst>
            <pc:docMk/>
            <pc:sldMk cId="694427646" sldId="257"/>
            <ac:spMk id="21" creationId="{00000000-0000-0000-0000-000000000000}"/>
          </ac:spMkLst>
        </pc:spChg>
        <pc:spChg chg="mod">
          <ac:chgData name="Adam Robbins" userId="fcd30a94-00ad-462b-8588-e113eeeeab73" providerId="ADAL" clId="{33977254-D9D5-4D62-8950-93D05193B289}" dt="2019-10-16T08:25:14.061" v="55" actId="1076"/>
          <ac:spMkLst>
            <pc:docMk/>
            <pc:sldMk cId="694427646" sldId="257"/>
            <ac:spMk id="22" creationId="{00000000-0000-0000-0000-000000000000}"/>
          </ac:spMkLst>
        </pc:spChg>
        <pc:spChg chg="mod">
          <ac:chgData name="Adam Robbins" userId="fcd30a94-00ad-462b-8588-e113eeeeab73" providerId="ADAL" clId="{33977254-D9D5-4D62-8950-93D05193B289}" dt="2019-10-16T08:25:08.924" v="54" actId="1076"/>
          <ac:spMkLst>
            <pc:docMk/>
            <pc:sldMk cId="694427646" sldId="257"/>
            <ac:spMk id="23" creationId="{00000000-0000-0000-0000-000000000000}"/>
          </ac:spMkLst>
        </pc:spChg>
        <pc:spChg chg="mod">
          <ac:chgData name="Adam Robbins" userId="fcd30a94-00ad-462b-8588-e113eeeeab73" providerId="ADAL" clId="{33977254-D9D5-4D62-8950-93D05193B289}" dt="2019-10-16T08:25:08.924" v="54" actId="1076"/>
          <ac:spMkLst>
            <pc:docMk/>
            <pc:sldMk cId="694427646" sldId="257"/>
            <ac:spMk id="24" creationId="{00000000-0000-0000-0000-000000000000}"/>
          </ac:spMkLst>
        </pc:spChg>
        <pc:spChg chg="mod">
          <ac:chgData name="Adam Robbins" userId="fcd30a94-00ad-462b-8588-e113eeeeab73" providerId="ADAL" clId="{33977254-D9D5-4D62-8950-93D05193B289}" dt="2019-10-16T08:25:08.924" v="54" actId="1076"/>
          <ac:spMkLst>
            <pc:docMk/>
            <pc:sldMk cId="694427646" sldId="257"/>
            <ac:spMk id="25" creationId="{00000000-0000-0000-0000-000000000000}"/>
          </ac:spMkLst>
        </pc:spChg>
        <pc:graphicFrameChg chg="mod modGraphic">
          <ac:chgData name="Adam Robbins" userId="fcd30a94-00ad-462b-8588-e113eeeeab73" providerId="ADAL" clId="{33977254-D9D5-4D62-8950-93D05193B289}" dt="2019-10-16T08:25:26.422" v="57" actId="14100"/>
          <ac:graphicFrameMkLst>
            <pc:docMk/>
            <pc:sldMk cId="694427646" sldId="257"/>
            <ac:graphicFrameMk id="2" creationId="{00000000-0000-0000-0000-000000000000}"/>
          </ac:graphicFrameMkLst>
        </pc:graphicFrameChg>
        <pc:graphicFrameChg chg="mod modGraphic">
          <ac:chgData name="Adam Robbins" userId="fcd30a94-00ad-462b-8588-e113eeeeab73" providerId="ADAL" clId="{33977254-D9D5-4D62-8950-93D05193B289}" dt="2019-10-16T08:25:30.706" v="58" actId="1076"/>
          <ac:graphicFrameMkLst>
            <pc:docMk/>
            <pc:sldMk cId="694427646" sldId="257"/>
            <ac:graphicFrameMk id="10" creationId="{00000000-0000-0000-0000-000000000000}"/>
          </ac:graphicFrameMkLst>
        </pc:graphicFrameChg>
        <pc:graphicFrameChg chg="del">
          <ac:chgData name="Adam Robbins" userId="fcd30a94-00ad-462b-8588-e113eeeeab73" providerId="ADAL" clId="{33977254-D9D5-4D62-8950-93D05193B289}" dt="2019-10-16T08:20:58.235" v="0"/>
          <ac:graphicFrameMkLst>
            <pc:docMk/>
            <pc:sldMk cId="694427646" sldId="257"/>
            <ac:graphicFrameMk id="11" creationId="{00000000-0000-0000-0000-000000000000}"/>
          </ac:graphicFrameMkLst>
        </pc:graphicFrameChg>
        <pc:graphicFrameChg chg="mod modGraphic">
          <ac:chgData name="Adam Robbins" userId="fcd30a94-00ad-462b-8588-e113eeeeab73" providerId="ADAL" clId="{33977254-D9D5-4D62-8950-93D05193B289}" dt="2019-10-16T08:25:08.924" v="54" actId="1076"/>
          <ac:graphicFrameMkLst>
            <pc:docMk/>
            <pc:sldMk cId="694427646" sldId="257"/>
            <ac:graphicFrameMk id="13" creationId="{00000000-0000-0000-0000-000000000000}"/>
          </ac:graphicFrameMkLst>
        </pc:graphicFrameChg>
        <pc:graphicFrameChg chg="mod modGraphic">
          <ac:chgData name="Adam Robbins" userId="fcd30a94-00ad-462b-8588-e113eeeeab73" providerId="ADAL" clId="{33977254-D9D5-4D62-8950-93D05193B289}" dt="2019-10-16T08:25:14.061" v="55" actId="1076"/>
          <ac:graphicFrameMkLst>
            <pc:docMk/>
            <pc:sldMk cId="694427646" sldId="257"/>
            <ac:graphicFrameMk id="14" creationId="{00000000-0000-0000-0000-000000000000}"/>
          </ac:graphicFrameMkLst>
        </pc:graphicFrameChg>
        <pc:graphicFrameChg chg="mod">
          <ac:chgData name="Adam Robbins" userId="fcd30a94-00ad-462b-8588-e113eeeeab73" providerId="ADAL" clId="{33977254-D9D5-4D62-8950-93D05193B289}" dt="2019-10-16T08:25:14.061" v="55" actId="1076"/>
          <ac:graphicFrameMkLst>
            <pc:docMk/>
            <pc:sldMk cId="694427646" sldId="257"/>
            <ac:graphicFrameMk id="15" creationId="{00000000-0000-0000-0000-000000000000}"/>
          </ac:graphicFrameMkLst>
        </pc:graphicFrameChg>
        <pc:graphicFrameChg chg="mod modGraphic">
          <ac:chgData name="Adam Robbins" userId="fcd30a94-00ad-462b-8588-e113eeeeab73" providerId="ADAL" clId="{33977254-D9D5-4D62-8950-93D05193B289}" dt="2019-10-16T08:25:37.623" v="60" actId="1076"/>
          <ac:graphicFrameMkLst>
            <pc:docMk/>
            <pc:sldMk cId="694427646" sldId="257"/>
            <ac:graphicFrameMk id="16" creationId="{00000000-0000-0000-0000-000000000000}"/>
          </ac:graphicFrameMkLst>
        </pc:graphicFrameChg>
        <pc:picChg chg="mod">
          <ac:chgData name="Adam Robbins" userId="fcd30a94-00ad-462b-8588-e113eeeeab73" providerId="ADAL" clId="{33977254-D9D5-4D62-8950-93D05193B289}" dt="2019-10-16T08:25:08.924" v="54" actId="1076"/>
          <ac:picMkLst>
            <pc:docMk/>
            <pc:sldMk cId="694427646" sldId="257"/>
            <ac:picMk id="5" creationId="{00000000-0000-0000-0000-000000000000}"/>
          </ac:picMkLst>
        </pc:picChg>
        <pc:picChg chg="mod">
          <ac:chgData name="Adam Robbins" userId="fcd30a94-00ad-462b-8588-e113eeeeab73" providerId="ADAL" clId="{33977254-D9D5-4D62-8950-93D05193B289}" dt="2019-10-16T08:25:14.061" v="55" actId="1076"/>
          <ac:picMkLst>
            <pc:docMk/>
            <pc:sldMk cId="694427646" sldId="257"/>
            <ac:picMk id="6" creationId="{00000000-0000-0000-0000-000000000000}"/>
          </ac:picMkLst>
        </pc:picChg>
        <pc:picChg chg="mod">
          <ac:chgData name="Adam Robbins" userId="fcd30a94-00ad-462b-8588-e113eeeeab73" providerId="ADAL" clId="{33977254-D9D5-4D62-8950-93D05193B289}" dt="2019-10-16T08:25:14.061" v="55" actId="1076"/>
          <ac:picMkLst>
            <pc:docMk/>
            <pc:sldMk cId="694427646" sldId="257"/>
            <ac:picMk id="1028" creationId="{00000000-0000-0000-0000-000000000000}"/>
          </ac:picMkLst>
        </pc:picChg>
      </pc:sldChg>
      <pc:sldChg chg="addSp modSp">
        <pc:chgData name="Adam Robbins" userId="fcd30a94-00ad-462b-8588-e113eeeeab73" providerId="ADAL" clId="{33977254-D9D5-4D62-8950-93D05193B289}" dt="2019-10-16T08:23:14.720" v="21" actId="120"/>
        <pc:sldMkLst>
          <pc:docMk/>
          <pc:sldMk cId="334843100" sldId="258"/>
        </pc:sldMkLst>
        <pc:graphicFrameChg chg="mod">
          <ac:chgData name="Adam Robbins" userId="fcd30a94-00ad-462b-8588-e113eeeeab73" providerId="ADAL" clId="{33977254-D9D5-4D62-8950-93D05193B289}" dt="2019-10-16T08:21:12.140" v="1" actId="1076"/>
          <ac:graphicFrameMkLst>
            <pc:docMk/>
            <pc:sldMk cId="334843100" sldId="258"/>
            <ac:graphicFrameMk id="8" creationId="{B038CF30-053E-46D4-B4C2-62A552750292}"/>
          </ac:graphicFrameMkLst>
        </pc:graphicFrameChg>
        <pc:graphicFrameChg chg="add mod modGraphic">
          <ac:chgData name="Adam Robbins" userId="fcd30a94-00ad-462b-8588-e113eeeeab73" providerId="ADAL" clId="{33977254-D9D5-4D62-8950-93D05193B289}" dt="2019-10-16T08:23:14.720" v="21" actId="120"/>
          <ac:graphicFrameMkLst>
            <pc:docMk/>
            <pc:sldMk cId="334843100" sldId="258"/>
            <ac:graphicFrameMk id="9" creationId="{7BBECD6D-04E1-4292-A0B7-91F0F4207633}"/>
          </ac:graphicFrameMkLst>
        </pc:graphicFrameChg>
      </pc:sldChg>
    </pc:docChg>
  </pc:docChgLst>
  <pc:docChgLst>
    <pc:chgData name="Adam Robbins" userId="fcd30a94-00ad-462b-8588-e113eeeeab73" providerId="ADAL" clId="{EEFB1EEB-AC37-4BCF-9E7A-D98512087F5B}"/>
    <pc:docChg chg="undo addSld modSld">
      <pc:chgData name="Adam Robbins" userId="fcd30a94-00ad-462b-8588-e113eeeeab73" providerId="ADAL" clId="{EEFB1EEB-AC37-4BCF-9E7A-D98512087F5B}" dt="2019-06-21T09:08:58.475" v="30" actId="2165"/>
      <pc:docMkLst>
        <pc:docMk/>
      </pc:docMkLst>
      <pc:sldChg chg="addSp delSp modSp add">
        <pc:chgData name="Adam Robbins" userId="fcd30a94-00ad-462b-8588-e113eeeeab73" providerId="ADAL" clId="{EEFB1EEB-AC37-4BCF-9E7A-D98512087F5B}" dt="2019-06-21T09:08:58.475" v="30" actId="2165"/>
        <pc:sldMkLst>
          <pc:docMk/>
          <pc:sldMk cId="334843100" sldId="258"/>
        </pc:sldMkLst>
        <pc:graphicFrameChg chg="add del mod">
          <ac:chgData name="Adam Robbins" userId="fcd30a94-00ad-462b-8588-e113eeeeab73" providerId="ADAL" clId="{EEFB1EEB-AC37-4BCF-9E7A-D98512087F5B}" dt="2019-06-21T09:06:21.681" v="4"/>
          <ac:graphicFrameMkLst>
            <pc:docMk/>
            <pc:sldMk cId="334843100" sldId="258"/>
            <ac:graphicFrameMk id="2" creationId="{705D3324-675C-4DAC-99B0-D58598660F2E}"/>
          </ac:graphicFrameMkLst>
        </pc:graphicFrameChg>
        <pc:graphicFrameChg chg="add modGraphic">
          <ac:chgData name="Adam Robbins" userId="fcd30a94-00ad-462b-8588-e113eeeeab73" providerId="ADAL" clId="{EEFB1EEB-AC37-4BCF-9E7A-D98512087F5B}" dt="2019-06-21T09:07:06.514" v="15" actId="403"/>
          <ac:graphicFrameMkLst>
            <pc:docMk/>
            <pc:sldMk cId="334843100" sldId="258"/>
            <ac:graphicFrameMk id="3" creationId="{F2CF66F7-7BF8-4862-94A6-FAA8D05D9D2C}"/>
          </ac:graphicFrameMkLst>
        </pc:graphicFrameChg>
        <pc:graphicFrameChg chg="add modGraphic">
          <ac:chgData name="Adam Robbins" userId="fcd30a94-00ad-462b-8588-e113eeeeab73" providerId="ADAL" clId="{EEFB1EEB-AC37-4BCF-9E7A-D98512087F5B}" dt="2019-06-21T09:08:58.475" v="30" actId="2165"/>
          <ac:graphicFrameMkLst>
            <pc:docMk/>
            <pc:sldMk cId="334843100" sldId="258"/>
            <ac:graphicFrameMk id="8" creationId="{B038CF30-053E-46D4-B4C2-62A552750292}"/>
          </ac:graphicFrameMkLst>
        </pc:graphicFrameChg>
        <pc:picChg chg="add mod">
          <ac:chgData name="Adam Robbins" userId="fcd30a94-00ad-462b-8588-e113eeeeab73" providerId="ADAL" clId="{EEFB1EEB-AC37-4BCF-9E7A-D98512087F5B}" dt="2019-06-21T09:07:48.735" v="16" actId="1076"/>
          <ac:picMkLst>
            <pc:docMk/>
            <pc:sldMk cId="334843100" sldId="258"/>
            <ac:picMk id="4" creationId="{C53649CC-5BC2-4D92-ADEE-BAB367EA9BAE}"/>
          </ac:picMkLst>
        </pc:picChg>
        <pc:picChg chg="add mod">
          <ac:chgData name="Adam Robbins" userId="fcd30a94-00ad-462b-8588-e113eeeeab73" providerId="ADAL" clId="{EEFB1EEB-AC37-4BCF-9E7A-D98512087F5B}" dt="2019-06-21T09:07:49.831" v="17" actId="1076"/>
          <ac:picMkLst>
            <pc:docMk/>
            <pc:sldMk cId="334843100" sldId="258"/>
            <ac:picMk id="5" creationId="{CF976206-7A7E-4E2B-AEFE-1BB79BDEA7B6}"/>
          </ac:picMkLst>
        </pc:picChg>
        <pc:picChg chg="add mod">
          <ac:chgData name="Adam Robbins" userId="fcd30a94-00ad-462b-8588-e113eeeeab73" providerId="ADAL" clId="{EEFB1EEB-AC37-4BCF-9E7A-D98512087F5B}" dt="2019-06-21T09:07:51.023" v="18" actId="1076"/>
          <ac:picMkLst>
            <pc:docMk/>
            <pc:sldMk cId="334843100" sldId="258"/>
            <ac:picMk id="6" creationId="{32A596BC-7AE6-45F1-AC8D-30924CBCB3E6}"/>
          </ac:picMkLst>
        </pc:picChg>
        <pc:picChg chg="add mod">
          <ac:chgData name="Adam Robbins" userId="fcd30a94-00ad-462b-8588-e113eeeeab73" providerId="ADAL" clId="{EEFB1EEB-AC37-4BCF-9E7A-D98512087F5B}" dt="2019-06-21T09:07:52.247" v="19" actId="1076"/>
          <ac:picMkLst>
            <pc:docMk/>
            <pc:sldMk cId="334843100" sldId="258"/>
            <ac:picMk id="7" creationId="{BFD44147-1C60-4BBE-BD8D-2C73C928B33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9B08A-BEA3-4F72-9F35-544ABB820069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16/10/2019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E14CB-E400-408D-8BC1-289FEF9B244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7757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9B08A-BEA3-4F72-9F35-544ABB820069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16/10/2019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E14CB-E400-408D-8BC1-289FEF9B244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69916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9B08A-BEA3-4F72-9F35-544ABB820069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16/10/2019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E14CB-E400-408D-8BC1-289FEF9B244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71570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9B08A-BEA3-4F72-9F35-544ABB820069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16/10/2019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E14CB-E400-408D-8BC1-289FEF9B244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75923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9B08A-BEA3-4F72-9F35-544ABB820069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16/10/2019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E14CB-E400-408D-8BC1-289FEF9B244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418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9B08A-BEA3-4F72-9F35-544ABB820069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16/10/2019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E14CB-E400-408D-8BC1-289FEF9B244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5476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9B08A-BEA3-4F72-9F35-544ABB820069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16/10/2019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E14CB-E400-408D-8BC1-289FEF9B244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57668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9B08A-BEA3-4F72-9F35-544ABB820069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16/10/2019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E14CB-E400-408D-8BC1-289FEF9B244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53161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9B08A-BEA3-4F72-9F35-544ABB820069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16/10/2019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E14CB-E400-408D-8BC1-289FEF9B244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7016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9B08A-BEA3-4F72-9F35-544ABB820069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16/10/2019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E14CB-E400-408D-8BC1-289FEF9B244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2872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9B08A-BEA3-4F72-9F35-544ABB820069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16/10/2019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E14CB-E400-408D-8BC1-289FEF9B244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2970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89B08A-BEA3-4F72-9F35-544ABB820069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16/10/2019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3E14CB-E400-408D-8BC1-289FEF9B244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4607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5750953"/>
              </p:ext>
            </p:extLst>
          </p:nvPr>
        </p:nvGraphicFramePr>
        <p:xfrm>
          <a:off x="130787" y="435610"/>
          <a:ext cx="4885683" cy="29101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55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25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10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17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7484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589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GB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1:</a:t>
                      </a:r>
                      <a:r>
                        <a:rPr lang="en-GB" sz="9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 Rock Properties</a:t>
                      </a:r>
                      <a:endParaRPr lang="en-GB" sz="900" b="1" i="0" u="none" strike="noStrike" dirty="0">
                        <a:solidFill>
                          <a:schemeClr val="bg1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  <a:p>
                      <a:pPr algn="l" fontAlgn="b"/>
                      <a:r>
                        <a:rPr lang="en-GB" sz="800" b="0" i="0" u="none" strike="noStrike" dirty="0"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 </a:t>
                      </a:r>
                    </a:p>
                  </a:txBody>
                  <a:tcPr marL="10319" marR="10319" marT="10319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  <a:cs typeface="Tahoma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 dirty="0"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Which</a:t>
                      </a:r>
                      <a:r>
                        <a:rPr lang="en-GB" sz="800" b="0" i="0" u="none" strike="noStrike" baseline="0" dirty="0"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 rocks are these features common in?</a:t>
                      </a:r>
                      <a:endParaRPr lang="en-GB" sz="800" b="0" i="0" u="none" strike="noStrike" dirty="0">
                        <a:solidFill>
                          <a:schemeClr val="bg1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0319" marR="10319" marT="10319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 dirty="0">
                        <a:solidFill>
                          <a:schemeClr val="bg1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0319" marR="10319" marT="10319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5453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Keyword</a:t>
                      </a:r>
                    </a:p>
                  </a:txBody>
                  <a:tcPr marL="10319" marR="10319" marT="10319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Meaning and example</a:t>
                      </a:r>
                    </a:p>
                  </a:txBody>
                  <a:tcPr marL="10319" marR="10319" marT="10319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Sedimentary rocks</a:t>
                      </a:r>
                      <a:endParaRPr lang="en-GB" sz="800" b="1" i="0" u="none" strike="noStrike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0319" marR="10319" marT="10319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Metamorphic rocks</a:t>
                      </a:r>
                      <a:endParaRPr lang="en-GB" sz="800" b="1" i="0" u="none" strike="noStrike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0319" marR="10319" marT="10319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Igneous rocks</a:t>
                      </a:r>
                      <a:endParaRPr lang="en-GB" sz="800" b="1" i="0" u="none" strike="noStrike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0319" marR="10319" marT="10319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3431">
                <a:tc>
                  <a:txBody>
                    <a:bodyPr/>
                    <a:lstStyle/>
                    <a:p>
                      <a:pPr marL="0" indent="0" algn="l" fontAlgn="ctr">
                        <a:buFont typeface="+mj-lt"/>
                        <a:buNone/>
                      </a:pPr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1. Rock</a:t>
                      </a:r>
                    </a:p>
                  </a:txBody>
                  <a:tcPr marL="10319" marR="10319" marT="10319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A substance made of </a:t>
                      </a:r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minerals</a:t>
                      </a:r>
                    </a:p>
                  </a:txBody>
                  <a:tcPr marL="10319" marR="10319" marT="10319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ALL</a:t>
                      </a:r>
                    </a:p>
                  </a:txBody>
                  <a:tcPr marL="10319" marR="10319" marT="10319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dirty="0">
                          <a:latin typeface="Trebuchet MS" panose="020B0603020202020204" pitchFamily="34" charset="0"/>
                        </a:rPr>
                        <a:t>ALL</a:t>
                      </a:r>
                    </a:p>
                  </a:txBody>
                  <a:tcPr marL="10319" marR="10319" marT="10319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ALL</a:t>
                      </a:r>
                    </a:p>
                  </a:txBody>
                  <a:tcPr marL="10319" marR="10319" marT="10319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8817816"/>
                  </a:ext>
                </a:extLst>
              </a:tr>
              <a:tr h="243431">
                <a:tc>
                  <a:txBody>
                    <a:bodyPr/>
                    <a:lstStyle/>
                    <a:p>
                      <a:pPr marL="0" indent="0" algn="l" fontAlgn="ctr">
                        <a:buFont typeface="+mj-lt"/>
                        <a:buNone/>
                      </a:pPr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2. Porosity</a:t>
                      </a:r>
                    </a:p>
                  </a:txBody>
                  <a:tcPr marL="10319" marR="10319" marT="10319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 Holes within a rock, </a:t>
                      </a:r>
                      <a:r>
                        <a:rPr lang="en-GB" sz="8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i.e</a:t>
                      </a:r>
                      <a:r>
                        <a:rPr lang="en-GB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 pumice</a:t>
                      </a: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0319" marR="10319" marT="10319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Y</a:t>
                      </a:r>
                    </a:p>
                  </a:txBody>
                  <a:tcPr marL="10319" marR="10319" marT="10319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800" dirty="0">
                        <a:latin typeface="Trebuchet MS" panose="020B0603020202020204" pitchFamily="34" charset="0"/>
                      </a:endParaRPr>
                    </a:p>
                  </a:txBody>
                  <a:tcPr marL="10319" marR="10319" marT="10319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0319" marR="10319" marT="10319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5176">
                <a:tc>
                  <a:txBody>
                    <a:bodyPr/>
                    <a:lstStyle/>
                    <a:p>
                      <a:pPr marL="0" indent="0" algn="l" fontAlgn="ctr">
                        <a:buFont typeface="+mj-lt"/>
                        <a:buNone/>
                      </a:pPr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3. Permeability</a:t>
                      </a:r>
                    </a:p>
                  </a:txBody>
                  <a:tcPr marL="10319" marR="10319" marT="10319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The ability of water to flow</a:t>
                      </a:r>
                      <a:r>
                        <a:rPr lang="en-GB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 through a porous rock</a:t>
                      </a: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0319" marR="10319" marT="10319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Y</a:t>
                      </a:r>
                    </a:p>
                  </a:txBody>
                  <a:tcPr marL="10319" marR="10319" marT="10319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800" dirty="0">
                        <a:latin typeface="Trebuchet MS" panose="020B0603020202020204" pitchFamily="34" charset="0"/>
                      </a:endParaRPr>
                    </a:p>
                  </a:txBody>
                  <a:tcPr marL="10319" marR="10319" marT="10319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Only</a:t>
                      </a:r>
                      <a:r>
                        <a:rPr lang="en-GB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 pumice</a:t>
                      </a: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0319" marR="10319" marT="10319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106">
                <a:tc>
                  <a:txBody>
                    <a:bodyPr/>
                    <a:lstStyle/>
                    <a:p>
                      <a:pPr marL="0" indent="0" algn="l" fontAlgn="ctr">
                        <a:buFont typeface="+mj-lt"/>
                        <a:buNone/>
                      </a:pPr>
                      <a:r>
                        <a:rPr lang="en-GB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4. </a:t>
                      </a:r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Texture</a:t>
                      </a:r>
                    </a:p>
                  </a:txBody>
                  <a:tcPr marL="10319" marR="10319" marT="10319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i.e.</a:t>
                      </a:r>
                      <a:r>
                        <a:rPr lang="en-GB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 </a:t>
                      </a: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Crumbly</a:t>
                      </a:r>
                      <a:r>
                        <a:rPr lang="en-GB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 (sandstone), Brittle (slate)</a:t>
                      </a: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0319" marR="10319" marT="10319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Y</a:t>
                      </a:r>
                    </a:p>
                  </a:txBody>
                  <a:tcPr marL="10319" marR="10319" marT="10319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800" dirty="0">
                        <a:latin typeface="Trebuchet MS" panose="020B0603020202020204" pitchFamily="34" charset="0"/>
                      </a:endParaRPr>
                    </a:p>
                  </a:txBody>
                  <a:tcPr marL="10319" marR="10319" marT="10319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0319" marR="10319" marT="10319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7093">
                <a:tc>
                  <a:txBody>
                    <a:bodyPr/>
                    <a:lstStyle/>
                    <a:p>
                      <a:pPr marL="0" indent="0" algn="l" fontAlgn="ctr">
                        <a:buFont typeface="+mj-lt"/>
                        <a:buNone/>
                      </a:pPr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5. Density</a:t>
                      </a:r>
                    </a:p>
                  </a:txBody>
                  <a:tcPr marL="10319" marR="10319" marT="10319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i.e.</a:t>
                      </a:r>
                      <a:r>
                        <a:rPr lang="en-GB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 High density (granite), low density (pumice)</a:t>
                      </a: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0319" marR="10319" marT="10319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LOW</a:t>
                      </a:r>
                    </a:p>
                  </a:txBody>
                  <a:tcPr marL="10319" marR="10319" marT="10319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dirty="0">
                          <a:latin typeface="Trebuchet MS" panose="020B0603020202020204" pitchFamily="34" charset="0"/>
                        </a:rPr>
                        <a:t>MEDIUM</a:t>
                      </a:r>
                    </a:p>
                  </a:txBody>
                  <a:tcPr marL="10319" marR="10319" marT="10319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HIGH</a:t>
                      </a:r>
                    </a:p>
                  </a:txBody>
                  <a:tcPr marL="10319" marR="10319" marT="10319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1383">
                <a:tc>
                  <a:txBody>
                    <a:bodyPr/>
                    <a:lstStyle/>
                    <a:p>
                      <a:pPr marL="0" indent="0" algn="l" fontAlgn="ctr">
                        <a:buFont typeface="+mj-lt"/>
                        <a:buNone/>
                      </a:pPr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6. Layers</a:t>
                      </a:r>
                    </a:p>
                  </a:txBody>
                  <a:tcPr marL="10319" marR="10319" marT="10319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Sediment</a:t>
                      </a:r>
                      <a:r>
                        <a:rPr lang="en-GB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 grains are deposited in layers</a:t>
                      </a: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0319" marR="10319" marT="10319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Y</a:t>
                      </a:r>
                    </a:p>
                  </a:txBody>
                  <a:tcPr marL="10319" marR="10319" marT="10319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800" dirty="0">
                        <a:latin typeface="Trebuchet MS" panose="020B0603020202020204" pitchFamily="34" charset="0"/>
                      </a:endParaRPr>
                    </a:p>
                  </a:txBody>
                  <a:tcPr marL="10319" marR="10319" marT="10319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0319" marR="10319" marT="10319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1383">
                <a:tc>
                  <a:txBody>
                    <a:bodyPr/>
                    <a:lstStyle/>
                    <a:p>
                      <a:pPr marL="0" indent="0" algn="l" fontAlgn="ctr">
                        <a:buFont typeface="+mj-lt"/>
                        <a:buNone/>
                      </a:pPr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7. Layers</a:t>
                      </a:r>
                      <a:r>
                        <a:rPr lang="en-GB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of Crystals</a:t>
                      </a:r>
                      <a:endParaRPr lang="en-GB" sz="8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0319" marR="10319" marT="10319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When a rock experiences </a:t>
                      </a:r>
                      <a:r>
                        <a:rPr lang="en-GB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heat &amp; pressure</a:t>
                      </a: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0319" marR="10319" marT="10319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0319" marR="10319" marT="10319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dirty="0">
                          <a:latin typeface="Trebuchet MS" panose="020B0603020202020204" pitchFamily="34" charset="0"/>
                        </a:rPr>
                        <a:t>Y</a:t>
                      </a:r>
                    </a:p>
                  </a:txBody>
                  <a:tcPr marL="10319" marR="10319" marT="10319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0319" marR="10319" marT="10319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1383">
                <a:tc>
                  <a:txBody>
                    <a:bodyPr/>
                    <a:lstStyle/>
                    <a:p>
                      <a:pPr marL="0" indent="0" algn="l" fontAlgn="ctr">
                        <a:buFont typeface="+mj-lt"/>
                        <a:buNone/>
                      </a:pPr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8.</a:t>
                      </a:r>
                      <a:r>
                        <a:rPr lang="en-GB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Small</a:t>
                      </a:r>
                      <a:r>
                        <a:rPr lang="en-GB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Crystals</a:t>
                      </a:r>
                      <a:endParaRPr lang="en-GB" sz="8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0319" marR="10319" marT="10319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 Formed by extrusive magma, cooled fast</a:t>
                      </a: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0319" marR="10319" marT="10319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0319" marR="10319" marT="10319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800" dirty="0">
                        <a:latin typeface="Trebuchet MS" panose="020B0603020202020204" pitchFamily="34" charset="0"/>
                      </a:endParaRPr>
                    </a:p>
                  </a:txBody>
                  <a:tcPr marL="10319" marR="10319" marT="10319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Y</a:t>
                      </a:r>
                    </a:p>
                  </a:txBody>
                  <a:tcPr marL="10319" marR="10319" marT="10319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1383">
                <a:tc>
                  <a:txBody>
                    <a:bodyPr/>
                    <a:lstStyle/>
                    <a:p>
                      <a:pPr marL="0" indent="0" algn="l" fontAlgn="ctr">
                        <a:buFont typeface="+mj-lt"/>
                        <a:buNone/>
                      </a:pPr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9. Large Crystals</a:t>
                      </a:r>
                    </a:p>
                  </a:txBody>
                  <a:tcPr marL="10319" marR="10319" marT="10319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 Formed by intrusive magma, cooled slow</a:t>
                      </a:r>
                    </a:p>
                  </a:txBody>
                  <a:tcPr marL="10319" marR="10319" marT="10319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0319" marR="10319" marT="10319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800" dirty="0">
                        <a:latin typeface="Trebuchet MS" panose="020B0603020202020204" pitchFamily="34" charset="0"/>
                      </a:endParaRPr>
                    </a:p>
                  </a:txBody>
                  <a:tcPr marL="10319" marR="10319" marT="10319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Y</a:t>
                      </a:r>
                    </a:p>
                  </a:txBody>
                  <a:tcPr marL="10319" marR="10319" marT="10319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9776619"/>
              </p:ext>
            </p:extLst>
          </p:nvPr>
        </p:nvGraphicFramePr>
        <p:xfrm>
          <a:off x="5072942" y="480976"/>
          <a:ext cx="4702271" cy="20917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79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543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7023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GB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2:</a:t>
                      </a:r>
                      <a:r>
                        <a:rPr lang="en-GB" sz="9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 </a:t>
                      </a:r>
                      <a:r>
                        <a:rPr lang="en-GB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 Weathering and Erosion</a:t>
                      </a:r>
                      <a:endParaRPr lang="en-GB" sz="800" b="0" i="0" u="none" strike="noStrike" dirty="0">
                        <a:solidFill>
                          <a:schemeClr val="bg1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0319" marR="10319" marT="10319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  <a:cs typeface="Tahoma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415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Keyword</a:t>
                      </a:r>
                    </a:p>
                  </a:txBody>
                  <a:tcPr marL="10319" marR="10319" marT="10319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How the process works:</a:t>
                      </a:r>
                    </a:p>
                  </a:txBody>
                  <a:tcPr marL="10319" marR="10319" marT="10319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3425"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10. Weathering</a:t>
                      </a:r>
                    </a:p>
                  </a:txBody>
                  <a:tcPr marL="10319" marR="10319" marT="10319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The</a:t>
                      </a:r>
                      <a:r>
                        <a:rPr lang="en-GB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 act of weather conditions breaking down rocks – either by </a:t>
                      </a:r>
                      <a:r>
                        <a:rPr lang="en-GB" sz="9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physical, biological </a:t>
                      </a:r>
                      <a:r>
                        <a:rPr lang="en-GB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or</a:t>
                      </a:r>
                      <a:r>
                        <a:rPr lang="en-GB" sz="9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 chemical </a:t>
                      </a:r>
                      <a:r>
                        <a:rPr lang="en-GB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weathering</a:t>
                      </a:r>
                      <a:endParaRPr lang="en-GB" sz="900" dirty="0"/>
                    </a:p>
                  </a:txBody>
                  <a:tcPr marL="10319" marR="10319" marT="10319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2025">
                <a:tc>
                  <a:txBody>
                    <a:bodyPr/>
                    <a:lstStyle/>
                    <a:p>
                      <a:pPr algn="l" fontAlgn="ctr"/>
                      <a:r>
                        <a:rPr lang="en-GB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11. Erosion</a:t>
                      </a:r>
                      <a:endParaRPr lang="en-GB" sz="8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0319" marR="10319" marT="10319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/>
                        <a:t>The gradual destruction</a:t>
                      </a:r>
                      <a:r>
                        <a:rPr lang="en-GB" sz="1000" baseline="0" dirty="0"/>
                        <a:t> by</a:t>
                      </a:r>
                      <a:r>
                        <a:rPr lang="en-GB" sz="10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wind, water, or other natural agents.</a:t>
                      </a:r>
                      <a:endParaRPr lang="en-GB" sz="1000" dirty="0"/>
                    </a:p>
                  </a:txBody>
                  <a:tcPr marL="10319" marR="10319" marT="10319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3775">
                <a:tc>
                  <a:txBody>
                    <a:bodyPr/>
                    <a:lstStyle/>
                    <a:p>
                      <a:pPr algn="l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12. Freeze-</a:t>
                      </a:r>
                      <a:r>
                        <a:rPr lang="en-GB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Thaw </a:t>
                      </a:r>
                      <a:endParaRPr lang="en-GB" sz="8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0319" marR="10319" marT="10319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/>
                        <a:t>Hot-cold climates (i.e. desert):</a:t>
                      </a:r>
                      <a:r>
                        <a:rPr lang="en-GB" sz="1000" baseline="0" dirty="0"/>
                        <a:t> </a:t>
                      </a:r>
                      <a:r>
                        <a:rPr lang="en-GB" sz="1000" dirty="0"/>
                        <a:t>water enters</a:t>
                      </a:r>
                      <a:r>
                        <a:rPr lang="en-GB" sz="1000" baseline="0" dirty="0"/>
                        <a:t> rock, freezes, expands then melts. This repeats until a rock breaks</a:t>
                      </a:r>
                      <a:endParaRPr lang="en-GB" sz="1000" dirty="0"/>
                    </a:p>
                  </a:txBody>
                  <a:tcPr marL="10319" marR="10319" marT="10319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3775">
                <a:tc>
                  <a:txBody>
                    <a:bodyPr/>
                    <a:lstStyle/>
                    <a:p>
                      <a:pPr algn="l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13. Onion Skin</a:t>
                      </a:r>
                    </a:p>
                  </a:txBody>
                  <a:tcPr marL="10319" marR="10319" marT="10319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/>
                        <a:t>Hot-cold climates (i.e. desert):</a:t>
                      </a:r>
                      <a:r>
                        <a:rPr lang="en-GB" sz="1000" baseline="0" dirty="0"/>
                        <a:t> </a:t>
                      </a:r>
                      <a:r>
                        <a:rPr lang="en-GB" sz="1000" dirty="0"/>
                        <a:t>rock surface expands during hot</a:t>
                      </a:r>
                      <a:r>
                        <a:rPr lang="en-GB" sz="1000" baseline="0" dirty="0"/>
                        <a:t> </a:t>
                      </a:r>
                      <a:r>
                        <a:rPr lang="en-GB" sz="1000" dirty="0"/>
                        <a:t>days,</a:t>
                      </a:r>
                      <a:r>
                        <a:rPr lang="en-GB" sz="1000" baseline="0" dirty="0"/>
                        <a:t> contracts during colder night until outer ‘layers’ break off</a:t>
                      </a:r>
                      <a:endParaRPr lang="en-GB" sz="1000" dirty="0"/>
                    </a:p>
                  </a:txBody>
                  <a:tcPr marL="10319" marR="10319" marT="10319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3888">
                <a:tc>
                  <a:txBody>
                    <a:bodyPr/>
                    <a:lstStyle/>
                    <a:p>
                      <a:pPr algn="l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14. Abrasion</a:t>
                      </a:r>
                    </a:p>
                  </a:txBody>
                  <a:tcPr marL="10319" marR="10319" marT="10319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/>
                        <a:t>The </a:t>
                      </a:r>
                      <a:r>
                        <a:rPr lang="en-GB" sz="1000" b="1" dirty="0"/>
                        <a:t>removal</a:t>
                      </a:r>
                      <a:r>
                        <a:rPr lang="en-GB" sz="1000" b="1" baseline="0" dirty="0"/>
                        <a:t> of </a:t>
                      </a:r>
                      <a:r>
                        <a:rPr lang="en-GB" sz="1000" baseline="0" dirty="0"/>
                        <a:t>rock </a:t>
                      </a:r>
                      <a:r>
                        <a:rPr lang="en-GB" sz="1000" b="1" baseline="0" dirty="0"/>
                        <a:t>edges</a:t>
                      </a:r>
                      <a:r>
                        <a:rPr lang="en-GB" sz="1000" baseline="0" dirty="0"/>
                        <a:t> by friction/movement</a:t>
                      </a:r>
                      <a:endParaRPr lang="en-GB" sz="1000" dirty="0"/>
                    </a:p>
                  </a:txBody>
                  <a:tcPr marL="10319" marR="10319" marT="10319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1154">
                <a:tc>
                  <a:txBody>
                    <a:bodyPr/>
                    <a:lstStyle/>
                    <a:p>
                      <a:pPr algn="l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15. Transportation</a:t>
                      </a:r>
                    </a:p>
                  </a:txBody>
                  <a:tcPr marL="10319" marR="10319" marT="10319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/>
                        <a:t>Rocks can be moved</a:t>
                      </a:r>
                      <a:r>
                        <a:rPr lang="en-GB" sz="1000" baseline="0" dirty="0"/>
                        <a:t> by </a:t>
                      </a:r>
                      <a:r>
                        <a:rPr lang="en-GB" sz="1000" b="1" baseline="0" dirty="0"/>
                        <a:t>water, wind </a:t>
                      </a:r>
                      <a:r>
                        <a:rPr lang="en-GB" sz="1000" b="0" baseline="0" dirty="0"/>
                        <a:t>and</a:t>
                      </a:r>
                      <a:r>
                        <a:rPr lang="en-GB" sz="1000" b="1" baseline="0" dirty="0"/>
                        <a:t> ice</a:t>
                      </a:r>
                      <a:endParaRPr lang="en-GB" sz="1000" b="1" dirty="0"/>
                    </a:p>
                  </a:txBody>
                  <a:tcPr marL="10319" marR="10319" marT="10319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7980">
                <a:tc>
                  <a:txBody>
                    <a:bodyPr/>
                    <a:lstStyle/>
                    <a:p>
                      <a:pPr algn="l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16. Deposition</a:t>
                      </a:r>
                    </a:p>
                  </a:txBody>
                  <a:tcPr marL="10319" marR="10319" marT="10319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/>
                        <a:t>Rocks</a:t>
                      </a:r>
                      <a:r>
                        <a:rPr lang="en-GB" sz="1000" baseline="0" dirty="0"/>
                        <a:t> are dropped off after being transported</a:t>
                      </a:r>
                      <a:endParaRPr lang="en-GB" sz="1000" dirty="0"/>
                    </a:p>
                  </a:txBody>
                  <a:tcPr marL="10319" marR="10319" marT="10319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7465967"/>
                  </a:ext>
                </a:extLst>
              </a:tr>
            </a:tbl>
          </a:graphicData>
        </a:graphic>
      </p:graphicFrame>
      <p:pic>
        <p:nvPicPr>
          <p:cNvPr id="5" name="Picture 4" descr="Image result for structure of the earth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9"/>
          <a:stretch/>
        </p:blipFill>
        <p:spPr bwMode="auto">
          <a:xfrm>
            <a:off x="6242701" y="2543539"/>
            <a:ext cx="3717250" cy="2456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8339248"/>
              </p:ext>
            </p:extLst>
          </p:nvPr>
        </p:nvGraphicFramePr>
        <p:xfrm>
          <a:off x="6324568" y="4975399"/>
          <a:ext cx="2764570" cy="16635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4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104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7013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GB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4:</a:t>
                      </a:r>
                      <a:r>
                        <a:rPr lang="en-GB" sz="9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 </a:t>
                      </a:r>
                      <a:r>
                        <a:rPr lang="en-GB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Structure of the Earth</a:t>
                      </a:r>
                    </a:p>
                  </a:txBody>
                  <a:tcPr marL="10319" marR="10319" marT="10319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  <a:cs typeface="Tahoma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2436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Layer</a:t>
                      </a:r>
                    </a:p>
                  </a:txBody>
                  <a:tcPr marL="10319" marR="10319" marT="10319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Composition</a:t>
                      </a:r>
                    </a:p>
                  </a:txBody>
                  <a:tcPr marL="10319" marR="10319" marT="10319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4383"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27. Atmosphere</a:t>
                      </a:r>
                    </a:p>
                  </a:txBody>
                  <a:tcPr marL="10319" marR="10319" marT="10319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 </a:t>
                      </a: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79%</a:t>
                      </a:r>
                      <a:r>
                        <a:rPr lang="en-GB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 Nitrogen, 20% Oxygen &amp; 1% Other</a:t>
                      </a: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0319" marR="10319" marT="10319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2436">
                <a:tc>
                  <a:txBody>
                    <a:bodyPr/>
                    <a:lstStyle/>
                    <a:p>
                      <a:pPr algn="l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28. Crust</a:t>
                      </a:r>
                    </a:p>
                  </a:txBody>
                  <a:tcPr marL="10319" marR="10319" marT="10319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 Thin,</a:t>
                      </a:r>
                      <a:r>
                        <a:rPr lang="en-GB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 rocky, outer layer</a:t>
                      </a: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0319" marR="10319" marT="10319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2436">
                <a:tc>
                  <a:txBody>
                    <a:bodyPr/>
                    <a:lstStyle/>
                    <a:p>
                      <a:pPr algn="l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29. Mantle</a:t>
                      </a:r>
                    </a:p>
                  </a:txBody>
                  <a:tcPr marL="10319" marR="10319" marT="10319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 Molten rock </a:t>
                      </a:r>
                    </a:p>
                  </a:txBody>
                  <a:tcPr marL="10319" marR="10319" marT="10319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2436">
                <a:tc>
                  <a:txBody>
                    <a:bodyPr/>
                    <a:lstStyle/>
                    <a:p>
                      <a:pPr algn="l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30. Outer Core</a:t>
                      </a:r>
                    </a:p>
                  </a:txBody>
                  <a:tcPr marL="10319" marR="10319" marT="10319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 Liquid Nickel and Iron</a:t>
                      </a:r>
                    </a:p>
                  </a:txBody>
                  <a:tcPr marL="10319" marR="10319" marT="10319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3676143"/>
                  </a:ext>
                </a:extLst>
              </a:tr>
              <a:tr h="212436">
                <a:tc>
                  <a:txBody>
                    <a:bodyPr/>
                    <a:lstStyle/>
                    <a:p>
                      <a:pPr algn="l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31. Inner Core</a:t>
                      </a:r>
                    </a:p>
                  </a:txBody>
                  <a:tcPr marL="10319" marR="10319" marT="10319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 Solid</a:t>
                      </a:r>
                      <a:r>
                        <a:rPr lang="en-GB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 Iron</a:t>
                      </a: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0319" marR="10319" marT="10319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6" name="Picture 6" descr="Image result for porou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12" y="5156291"/>
            <a:ext cx="1825050" cy="1534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4934544"/>
              </p:ext>
            </p:extLst>
          </p:nvPr>
        </p:nvGraphicFramePr>
        <p:xfrm>
          <a:off x="152427" y="33261"/>
          <a:ext cx="4702271" cy="3486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022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2961"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chemeClr val="tx1"/>
                          </a:solidFill>
                          <a:latin typeface="Tahoma"/>
                          <a:cs typeface="Tahoma"/>
                        </a:rPr>
                        <a:t>8CM  Earth Materials</a:t>
                      </a:r>
                      <a:endParaRPr lang="en-US" sz="1800" b="0" i="1" dirty="0">
                        <a:solidFill>
                          <a:schemeClr val="tx1"/>
                        </a:solidFill>
                        <a:latin typeface="Tahoma"/>
                        <a:cs typeface="Tahoma"/>
                      </a:endParaRPr>
                    </a:p>
                  </a:txBody>
                  <a:tcPr marL="74295" marR="74295" marT="37148" marB="37148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028" name="Picture 4" descr="Image result for rock cycle diagram simpl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6956" y="3772149"/>
            <a:ext cx="4069556" cy="2869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2042655"/>
              </p:ext>
            </p:extLst>
          </p:nvPr>
        </p:nvGraphicFramePr>
        <p:xfrm>
          <a:off x="110912" y="3669231"/>
          <a:ext cx="2043663" cy="14262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16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520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5955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GB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Section 3:</a:t>
                      </a:r>
                      <a:r>
                        <a:rPr lang="en-GB" sz="9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 </a:t>
                      </a:r>
                      <a:r>
                        <a:rPr lang="en-GB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 Rock types</a:t>
                      </a:r>
                    </a:p>
                  </a:txBody>
                  <a:tcPr marL="10319" marR="10319" marT="10319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  <a:cs typeface="Tahoma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063"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r>
                        <a:rPr lang="en-GB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17.</a:t>
                      </a:r>
                      <a:r>
                        <a:rPr lang="en-GB" sz="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 </a:t>
                      </a:r>
                      <a:endParaRPr lang="en-GB" sz="800" b="1" i="0" u="none" strike="noStrike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0319" marR="10319" marT="10319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 Weathering and erosion</a:t>
                      </a:r>
                    </a:p>
                  </a:txBody>
                  <a:tcPr marL="10319" marR="10319" marT="10319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5140156"/>
                  </a:ext>
                </a:extLst>
              </a:tr>
              <a:tr h="195448"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r>
                        <a:rPr lang="en-GB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18.</a:t>
                      </a:r>
                    </a:p>
                  </a:txBody>
                  <a:tcPr marL="10319" marR="10319" marT="10319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 Transportation and deposition</a:t>
                      </a:r>
                    </a:p>
                  </a:txBody>
                  <a:tcPr marL="10319" marR="10319" marT="10319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6346">
                <a:tc>
                  <a:txBody>
                    <a:bodyPr/>
                    <a:lstStyle/>
                    <a:p>
                      <a:pPr algn="l" fontAlgn="ctr"/>
                      <a:r>
                        <a:rPr lang="en-GB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19.</a:t>
                      </a:r>
                    </a:p>
                  </a:txBody>
                  <a:tcPr marL="10319" marR="10319" marT="10319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 Sedimentation</a:t>
                      </a:r>
                    </a:p>
                  </a:txBody>
                  <a:tcPr marL="10319" marR="10319" marT="10319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9154">
                <a:tc>
                  <a:txBody>
                    <a:bodyPr/>
                    <a:lstStyle/>
                    <a:p>
                      <a:pPr algn="l" fontAlgn="ctr"/>
                      <a:r>
                        <a:rPr lang="en-GB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20.</a:t>
                      </a:r>
                    </a:p>
                  </a:txBody>
                  <a:tcPr marL="10319" marR="10319" marT="10319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 Compaction and Cementation</a:t>
                      </a:r>
                    </a:p>
                  </a:txBody>
                  <a:tcPr marL="10319" marR="10319" marT="10319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7477">
                <a:tc>
                  <a:txBody>
                    <a:bodyPr/>
                    <a:lstStyle/>
                    <a:p>
                      <a:pPr algn="l" fontAlgn="ctr"/>
                      <a:r>
                        <a:rPr lang="en-GB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21.</a:t>
                      </a:r>
                    </a:p>
                  </a:txBody>
                  <a:tcPr marL="10319" marR="10319" marT="10319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 High</a:t>
                      </a:r>
                      <a:r>
                        <a:rPr lang="en-GB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 temperature &amp; high pressure</a:t>
                      </a:r>
                      <a:endParaRPr lang="en-GB" sz="800" b="0" i="0" u="none" strike="noStrike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0319" marR="10319" marT="10319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595462"/>
                  </a:ext>
                </a:extLst>
              </a:tr>
              <a:tr h="167477">
                <a:tc>
                  <a:txBody>
                    <a:bodyPr/>
                    <a:lstStyle/>
                    <a:p>
                      <a:pPr algn="l" fontAlgn="ctr"/>
                      <a:r>
                        <a:rPr lang="en-GB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22.</a:t>
                      </a:r>
                    </a:p>
                  </a:txBody>
                  <a:tcPr marL="10319" marR="10319" marT="10319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 Melting </a:t>
                      </a:r>
                    </a:p>
                  </a:txBody>
                  <a:tcPr marL="10319" marR="10319" marT="10319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70108792"/>
                  </a:ext>
                </a:extLst>
              </a:tr>
              <a:tr h="217745">
                <a:tc>
                  <a:txBody>
                    <a:bodyPr/>
                    <a:lstStyle/>
                    <a:p>
                      <a:pPr algn="l" fontAlgn="ctr"/>
                      <a:r>
                        <a:rPr lang="en-GB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23.</a:t>
                      </a:r>
                    </a:p>
                  </a:txBody>
                  <a:tcPr marL="10319" marR="10319" marT="10319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 Uplift to surface</a:t>
                      </a:r>
                    </a:p>
                  </a:txBody>
                  <a:tcPr marL="10319" marR="10319" marT="10319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1281441"/>
                  </a:ext>
                </a:extLst>
              </a:tr>
            </a:tbl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3826212" y="4109081"/>
            <a:ext cx="793441" cy="20006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dirty="0">
                <a:solidFill>
                  <a:schemeClr val="tx1"/>
                </a:solidFill>
              </a:rPr>
              <a:t>17.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445337" y="4473835"/>
            <a:ext cx="818723" cy="30016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dirty="0">
                <a:solidFill>
                  <a:schemeClr val="tx1"/>
                </a:solidFill>
              </a:rPr>
              <a:t>18.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26412" y="4899567"/>
            <a:ext cx="772814" cy="25998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dirty="0">
                <a:solidFill>
                  <a:schemeClr val="tx1"/>
                </a:solidFill>
              </a:rPr>
              <a:t>19.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854698" y="5341503"/>
            <a:ext cx="1358467" cy="19055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dirty="0">
                <a:solidFill>
                  <a:schemeClr val="tx1"/>
                </a:solidFill>
              </a:rPr>
              <a:t>20. 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854698" y="6095516"/>
            <a:ext cx="1344529" cy="27503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dirty="0">
                <a:solidFill>
                  <a:schemeClr val="tx1"/>
                </a:solidFill>
              </a:rPr>
              <a:t>21. 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3100809" y="5970599"/>
            <a:ext cx="868278" cy="24447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dirty="0">
                <a:solidFill>
                  <a:schemeClr val="tx1"/>
                </a:solidFill>
              </a:rPr>
              <a:t>22. 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3298766" y="4464309"/>
            <a:ext cx="806978" cy="30969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dirty="0">
                <a:solidFill>
                  <a:schemeClr val="tx1"/>
                </a:solidFill>
              </a:rPr>
              <a:t>23. </a:t>
            </a:r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199819"/>
              </p:ext>
            </p:extLst>
          </p:nvPr>
        </p:nvGraphicFramePr>
        <p:xfrm>
          <a:off x="110912" y="3561764"/>
          <a:ext cx="6115600" cy="2761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1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6132">
                <a:tc>
                  <a:txBody>
                    <a:bodyPr/>
                    <a:lstStyle/>
                    <a:p>
                      <a:pPr algn="l"/>
                      <a:r>
                        <a:rPr lang="en-US" sz="900" dirty="0">
                          <a:solidFill>
                            <a:schemeClr val="bg1"/>
                          </a:solidFill>
                          <a:latin typeface="Tahoma"/>
                          <a:cs typeface="Tahoma"/>
                        </a:rPr>
                        <a:t>3:</a:t>
                      </a:r>
                      <a:r>
                        <a:rPr lang="en-US" sz="900" baseline="0" dirty="0">
                          <a:solidFill>
                            <a:schemeClr val="bg1"/>
                          </a:solidFill>
                          <a:latin typeface="Tahoma"/>
                          <a:cs typeface="Tahoma"/>
                        </a:rPr>
                        <a:t>  </a:t>
                      </a:r>
                      <a:r>
                        <a:rPr lang="en-US" sz="900" dirty="0">
                          <a:solidFill>
                            <a:schemeClr val="bg1"/>
                          </a:solidFill>
                          <a:latin typeface="Tahoma"/>
                          <a:cs typeface="Tahoma"/>
                        </a:rPr>
                        <a:t>The Rock Cycle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8874463" y="2687458"/>
            <a:ext cx="4158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28.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874463" y="2930857"/>
            <a:ext cx="4158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29.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866751" y="3194915"/>
            <a:ext cx="42236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30.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64370" y="3424297"/>
            <a:ext cx="41513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31.</a:t>
            </a:r>
          </a:p>
        </p:txBody>
      </p:sp>
    </p:spTree>
    <p:extLst>
      <p:ext uri="{BB962C8B-B14F-4D97-AF65-F5344CB8AC3E}">
        <p14:creationId xmlns:p14="http://schemas.microsoft.com/office/powerpoint/2010/main" val="6944276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2CF66F7-7BF8-4862-94A6-FAA8D05D9D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5901851"/>
              </p:ext>
            </p:extLst>
          </p:nvPr>
        </p:nvGraphicFramePr>
        <p:xfrm>
          <a:off x="4309139" y="548964"/>
          <a:ext cx="5405475" cy="562415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01825">
                  <a:extLst>
                    <a:ext uri="{9D8B030D-6E8A-4147-A177-3AD203B41FA5}">
                      <a16:colId xmlns:a16="http://schemas.microsoft.com/office/drawing/2014/main" val="3209355221"/>
                    </a:ext>
                  </a:extLst>
                </a:gridCol>
                <a:gridCol w="1459417">
                  <a:extLst>
                    <a:ext uri="{9D8B030D-6E8A-4147-A177-3AD203B41FA5}">
                      <a16:colId xmlns:a16="http://schemas.microsoft.com/office/drawing/2014/main" val="3067052290"/>
                    </a:ext>
                  </a:extLst>
                </a:gridCol>
                <a:gridCol w="2144233">
                  <a:extLst>
                    <a:ext uri="{9D8B030D-6E8A-4147-A177-3AD203B41FA5}">
                      <a16:colId xmlns:a16="http://schemas.microsoft.com/office/drawing/2014/main" val="4105518067"/>
                    </a:ext>
                  </a:extLst>
                </a:gridCol>
              </a:tblGrid>
              <a:tr h="322906">
                <a:tc gridSpan="3"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bg1"/>
                          </a:solidFill>
                          <a:latin typeface="+mn-lt"/>
                        </a:rPr>
                        <a:t>7. Alkanes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91412"/>
                  </a:ext>
                </a:extLst>
              </a:tr>
              <a:tr h="659556"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+mn-lt"/>
                        </a:rPr>
                        <a:t>General formula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GB" sz="3200" dirty="0">
                          <a:latin typeface="+mn-lt"/>
                        </a:rPr>
                        <a:t>C</a:t>
                      </a:r>
                      <a:r>
                        <a:rPr lang="en-GB" sz="3200" baseline="-25000" dirty="0">
                          <a:latin typeface="+mn-lt"/>
                        </a:rPr>
                        <a:t>n</a:t>
                      </a:r>
                      <a:r>
                        <a:rPr lang="en-GB" sz="3200" dirty="0">
                          <a:latin typeface="+mn-lt"/>
                        </a:rPr>
                        <a:t>H</a:t>
                      </a:r>
                      <a:r>
                        <a:rPr lang="en-GB" sz="3200" baseline="-25000" dirty="0">
                          <a:latin typeface="+mn-lt"/>
                        </a:rPr>
                        <a:t>2n+2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0595132"/>
                  </a:ext>
                </a:extLst>
              </a:tr>
              <a:tr h="420632"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+mn-lt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+mn-lt"/>
                        </a:rPr>
                        <a:t>Molecular formula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+mn-lt"/>
                        </a:rPr>
                        <a:t>Displayed formula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9339111"/>
                  </a:ext>
                </a:extLst>
              </a:tr>
              <a:tr h="1030884"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+mn-lt"/>
                        </a:rPr>
                        <a:t>Methane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+mn-lt"/>
                        </a:rPr>
                        <a:t>CH</a:t>
                      </a:r>
                      <a:r>
                        <a:rPr lang="en-GB" sz="2000" baseline="-25000" dirty="0">
                          <a:latin typeface="+mn-lt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9836921"/>
                  </a:ext>
                </a:extLst>
              </a:tr>
              <a:tr h="1030884"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+mn-lt"/>
                        </a:rPr>
                        <a:t>Ethane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+mn-lt"/>
                        </a:rPr>
                        <a:t>C</a:t>
                      </a:r>
                      <a:r>
                        <a:rPr lang="en-GB" sz="2000" baseline="-25000" dirty="0">
                          <a:latin typeface="+mn-lt"/>
                        </a:rPr>
                        <a:t>2</a:t>
                      </a:r>
                      <a:r>
                        <a:rPr lang="en-GB" sz="2000" dirty="0">
                          <a:latin typeface="+mn-lt"/>
                        </a:rPr>
                        <a:t>H</a:t>
                      </a:r>
                      <a:r>
                        <a:rPr lang="en-GB" sz="2000" baseline="-25000" dirty="0">
                          <a:latin typeface="+mn-lt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648830"/>
                  </a:ext>
                </a:extLst>
              </a:tr>
              <a:tr h="1030884"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+mn-lt"/>
                        </a:rPr>
                        <a:t>Propane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+mn-lt"/>
                        </a:rPr>
                        <a:t>C</a:t>
                      </a:r>
                      <a:r>
                        <a:rPr lang="en-GB" sz="2000" baseline="-25000" dirty="0">
                          <a:latin typeface="+mn-lt"/>
                        </a:rPr>
                        <a:t>3</a:t>
                      </a:r>
                      <a:r>
                        <a:rPr lang="en-GB" sz="2000" dirty="0">
                          <a:latin typeface="+mn-lt"/>
                        </a:rPr>
                        <a:t>H</a:t>
                      </a:r>
                      <a:r>
                        <a:rPr lang="en-GB" sz="2000" baseline="-25000" dirty="0">
                          <a:latin typeface="+mn-lt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+mn-lt"/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8078377"/>
                  </a:ext>
                </a:extLst>
              </a:tr>
              <a:tr h="1030884"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+mn-lt"/>
                        </a:rPr>
                        <a:t>Butane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+mn-lt"/>
                        </a:rPr>
                        <a:t>C</a:t>
                      </a:r>
                      <a:r>
                        <a:rPr lang="en-GB" sz="2000" baseline="-25000" dirty="0">
                          <a:latin typeface="+mn-lt"/>
                        </a:rPr>
                        <a:t>4</a:t>
                      </a:r>
                      <a:r>
                        <a:rPr lang="en-GB" sz="2000" dirty="0">
                          <a:latin typeface="+mn-lt"/>
                        </a:rPr>
                        <a:t>H</a:t>
                      </a:r>
                      <a:r>
                        <a:rPr lang="en-GB" sz="2000" baseline="-25000" dirty="0">
                          <a:latin typeface="+mn-lt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6582973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C53649CC-5BC2-4D92-ADEE-BAB367EA9BA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423" r="33870" b="76221"/>
          <a:stretch/>
        </p:blipFill>
        <p:spPr>
          <a:xfrm>
            <a:off x="7648944" y="2087708"/>
            <a:ext cx="1977653" cy="92059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F976206-7A7E-4E2B-AEFE-1BB79BDEA7B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423" t="25098" r="33870" b="52369"/>
          <a:stretch/>
        </p:blipFill>
        <p:spPr>
          <a:xfrm>
            <a:off x="7655671" y="3096025"/>
            <a:ext cx="1977655" cy="86123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2A596BC-7AE6-45F1-AC8D-30924CBCB3E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423" t="49372" r="33870" b="26543"/>
          <a:stretch/>
        </p:blipFill>
        <p:spPr>
          <a:xfrm>
            <a:off x="7665627" y="4144593"/>
            <a:ext cx="1977655" cy="9205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FD44147-1C60-4BBE-BD8D-2C73C928B33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423" t="75915" r="33870"/>
          <a:stretch/>
        </p:blipFill>
        <p:spPr>
          <a:xfrm>
            <a:off x="7665627" y="5221287"/>
            <a:ext cx="1977655" cy="920599"/>
          </a:xfrm>
          <a:prstGeom prst="rect">
            <a:avLst/>
          </a:prstGeom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B038CF30-053E-46D4-B4C2-62A5527502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5090336"/>
              </p:ext>
            </p:extLst>
          </p:nvPr>
        </p:nvGraphicFramePr>
        <p:xfrm>
          <a:off x="262718" y="4457725"/>
          <a:ext cx="3824768" cy="171539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04852">
                  <a:extLst>
                    <a:ext uri="{9D8B030D-6E8A-4147-A177-3AD203B41FA5}">
                      <a16:colId xmlns:a16="http://schemas.microsoft.com/office/drawing/2014/main" val="3337204358"/>
                    </a:ext>
                  </a:extLst>
                </a:gridCol>
                <a:gridCol w="2519916">
                  <a:extLst>
                    <a:ext uri="{9D8B030D-6E8A-4147-A177-3AD203B41FA5}">
                      <a16:colId xmlns:a16="http://schemas.microsoft.com/office/drawing/2014/main" val="3495138829"/>
                    </a:ext>
                  </a:extLst>
                </a:gridCol>
              </a:tblGrid>
              <a:tr h="343797">
                <a:tc gridSpan="2"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bg1"/>
                          </a:solidFill>
                          <a:latin typeface="+mn-lt"/>
                        </a:rPr>
                        <a:t>6.  Carbon compounds as fuels and feedstock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3928237"/>
                  </a:ext>
                </a:extLst>
              </a:tr>
              <a:tr h="343797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+mn-lt"/>
                        </a:rPr>
                        <a:t>Hydrocarbon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+mn-lt"/>
                        </a:rPr>
                        <a:t>A chemical made of only carbon and hydrogen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8604908"/>
                  </a:ext>
                </a:extLst>
              </a:tr>
              <a:tr h="343797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+mn-lt"/>
                        </a:rPr>
                        <a:t>Crude oil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+mn-lt"/>
                        </a:rPr>
                        <a:t>A mixture of hydrocarbons found in rock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07077"/>
                  </a:ext>
                </a:extLst>
              </a:tr>
              <a:tr h="343797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+mn-lt"/>
                        </a:rPr>
                        <a:t>Alkanes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+mn-lt"/>
                        </a:rPr>
                        <a:t>Saturated hydrocarbons (without double bond)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8974515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7BBECD6D-04E1-4292-A0B7-91F0F4207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4298683"/>
              </p:ext>
            </p:extLst>
          </p:nvPr>
        </p:nvGraphicFramePr>
        <p:xfrm>
          <a:off x="279403" y="548964"/>
          <a:ext cx="3824769" cy="35721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029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3742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GB" sz="1050" b="1" i="0" u="none" strike="noStrike" dirty="0"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5:</a:t>
                      </a:r>
                      <a:r>
                        <a:rPr lang="en-GB" sz="105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 </a:t>
                      </a:r>
                      <a:r>
                        <a:rPr lang="en-GB" sz="1050" b="1" i="0" u="none" strike="noStrike" dirty="0"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 Rock types</a:t>
                      </a:r>
                    </a:p>
                  </a:txBody>
                  <a:tcPr marL="10319" marR="10319" marT="10319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Tahoma"/>
                        <a:cs typeface="Tahoma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34186"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r>
                        <a:rPr lang="en-GB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24. Sedimentary rocks</a:t>
                      </a:r>
                    </a:p>
                  </a:txBody>
                  <a:tcPr marL="10319" marR="10319" marT="10319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 Layers of sediment are deposited, pressure forces the water out of the voids between grains, cementing the rock and making it hard. </a:t>
                      </a:r>
                      <a:r>
                        <a:rPr lang="en-GB" sz="11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LAYERS FORM, CAN CONTAIN FOSSILS</a:t>
                      </a:r>
                    </a:p>
                  </a:txBody>
                  <a:tcPr marL="10319" marR="10319" marT="10319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42098">
                <a:tc>
                  <a:txBody>
                    <a:bodyPr/>
                    <a:lstStyle/>
                    <a:p>
                      <a:pPr algn="l" fontAlgn="ctr"/>
                      <a:r>
                        <a:rPr lang="en-GB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25. Metamorphic rocks</a:t>
                      </a:r>
                    </a:p>
                  </a:txBody>
                  <a:tcPr marL="10319" marR="10319" marT="10319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Rocks</a:t>
                      </a:r>
                      <a:r>
                        <a:rPr lang="en-GB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 are buried by later layers. The rocks at the bottom are subjected to </a:t>
                      </a:r>
                      <a:r>
                        <a:rPr lang="en-GB" sz="11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HEAT</a:t>
                      </a:r>
                      <a:r>
                        <a:rPr lang="en-GB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 and </a:t>
                      </a:r>
                      <a:r>
                        <a:rPr lang="en-GB" sz="11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PRESSURE</a:t>
                      </a:r>
                      <a:r>
                        <a:rPr lang="en-GB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. Minerals are forced out forming crystals. </a:t>
                      </a:r>
                      <a:r>
                        <a:rPr lang="en-GB" sz="11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LAYERS DISTORED, CRYSTALS MAY APPEAR, </a:t>
                      </a:r>
                      <a:endParaRPr lang="en-GB" sz="1100" b="1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0319" marR="10319" marT="10319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2098">
                <a:tc>
                  <a:txBody>
                    <a:bodyPr/>
                    <a:lstStyle/>
                    <a:p>
                      <a:pPr algn="l" fontAlgn="ctr"/>
                      <a:r>
                        <a:rPr lang="en-GB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26. Igneous rocks</a:t>
                      </a:r>
                    </a:p>
                  </a:txBody>
                  <a:tcPr marL="10319" marR="10319" marT="10319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Molten</a:t>
                      </a:r>
                      <a:r>
                        <a:rPr lang="en-GB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 rock (lava = above ground, magma = below ground) cools and hardens, forming crystals. Usually producing very hard and dense rocks. </a:t>
                      </a:r>
                      <a:r>
                        <a:rPr lang="en-GB" sz="11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NO FOSSILS</a:t>
                      </a:r>
                      <a:r>
                        <a:rPr lang="en-GB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, </a:t>
                      </a:r>
                      <a:r>
                        <a:rPr lang="en-GB" sz="11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cs typeface="Tahoma"/>
                        </a:rPr>
                        <a:t>SMALL or LARGE CRYSTALS</a:t>
                      </a:r>
                      <a:endParaRPr lang="en-GB" sz="1100" b="1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cs typeface="Tahoma"/>
                      </a:endParaRPr>
                    </a:p>
                  </a:txBody>
                  <a:tcPr marL="10319" marR="10319" marT="10319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84310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47a1c483-ba94-41ad-97c3-d6e1f3c4ca98">PJQPYFU374CA-213884017-221506</_dlc_DocId>
    <_dlc_DocIdUrl xmlns="47a1c483-ba94-41ad-97c3-d6e1f3c4ca98">
      <Url>https://regisschool.sharepoint.com/sites/teachingdrive/_layouts/15/DocIdRedir.aspx?ID=PJQPYFU374CA-213884017-221506</Url>
      <Description>PJQPYFU374CA-213884017-221506</Description>
    </_dlc_DocIdUrl>
    <Target_x0020_Audiences xmlns="4b77dae2-3af7-4fca-9bb3-cb256f803a24" xsi:nil="true"/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5E93AC6C5E0664DBF32FA5C9823AEEE" ma:contentTypeVersion="4161" ma:contentTypeDescription="Create a new document." ma:contentTypeScope="" ma:versionID="44b370c810a3dd09f6ec9ae7e9f2cfc1">
  <xsd:schema xmlns:xsd="http://www.w3.org/2001/XMLSchema" xmlns:xs="http://www.w3.org/2001/XMLSchema" xmlns:p="http://schemas.microsoft.com/office/2006/metadata/properties" xmlns:ns2="47a1c483-ba94-41ad-97c3-d6e1f3c4ca98" xmlns:ns3="4b77dae2-3af7-4fca-9bb3-cb256f803a24" targetNamespace="http://schemas.microsoft.com/office/2006/metadata/properties" ma:root="true" ma:fieldsID="f11d10924fb1ac594e74a6884c96664d" ns2:_="" ns3:_="">
    <xsd:import namespace="47a1c483-ba94-41ad-97c3-d6e1f3c4ca98"/>
    <xsd:import namespace="4b77dae2-3af7-4fca-9bb3-cb256f803a24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2:SharedWithUsers" minOccurs="0"/>
                <xsd:element ref="ns2:SharedWithDetails" minOccurs="0"/>
                <xsd:element ref="ns3:Target_x0020_Audiences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a1c483-ba94-41ad-97c3-d6e1f3c4ca9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77dae2-3af7-4fca-9bb3-cb256f803a2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Target_x0020_Audiences" ma:index="19" nillable="true" ma:displayName="Target Audiences" ma:internalName="Target_x0020_Audiences">
      <xsd:simpleType>
        <xsd:restriction base="dms:Unknown"/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4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DF01708-22A6-4D55-B039-90F32E32041D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989A7BA8-DFB5-40F6-9551-6F708CE5B34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A59FBA9-4C38-4D62-8108-FF5E0CEF72BE}">
  <ds:schemaRefs>
    <ds:schemaRef ds:uri="http://purl.org/dc/elements/1.1/"/>
    <ds:schemaRef ds:uri="4b77dae2-3af7-4fca-9bb3-cb256f803a24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47a1c483-ba94-41ad-97c3-d6e1f3c4ca98"/>
    <ds:schemaRef ds:uri="http://www.w3.org/XML/1998/namespace"/>
    <ds:schemaRef ds:uri="http://schemas.openxmlformats.org/package/2006/metadata/core-properties"/>
    <ds:schemaRef ds:uri="http://purl.org/dc/dcmitype/"/>
    <ds:schemaRef ds:uri="http://purl.org/dc/terms/"/>
  </ds:schemaRefs>
</ds:datastoreItem>
</file>

<file path=customXml/itemProps4.xml><?xml version="1.0" encoding="utf-8"?>
<ds:datastoreItem xmlns:ds="http://schemas.openxmlformats.org/officeDocument/2006/customXml" ds:itemID="{206C3C22-64E0-4226-81B4-51598573711C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1412</TotalTime>
  <Words>583</Words>
  <Application>Microsoft Office PowerPoint</Application>
  <PresentationFormat>A4 Paper (210x297 mm)</PresentationFormat>
  <Paragraphs>127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Tahoma</vt:lpstr>
      <vt:lpstr>Trebuchet MS</vt:lpstr>
      <vt:lpstr>1_Office Theme</vt:lpstr>
      <vt:lpstr>PowerPoint Presentation</vt:lpstr>
      <vt:lpstr>PowerPoint Presentation</vt:lpstr>
    </vt:vector>
  </TitlesOfParts>
  <Company>Greenwood Academy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Charlotte Jenner</dc:creator>
  <cp:lastModifiedBy>Adam Robbins</cp:lastModifiedBy>
  <cp:revision>25</cp:revision>
  <cp:lastPrinted>2018-06-08T07:31:22Z</cp:lastPrinted>
  <dcterms:created xsi:type="dcterms:W3CDTF">2017-03-30T14:47:19Z</dcterms:created>
  <dcterms:modified xsi:type="dcterms:W3CDTF">2019-10-16T08:25:41Z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0x01010055E93AC6C5E0664DBF32FA5C9823AEEE</vt:lpwstr>
  </property>
  <property fmtid="{D5CDD505-2E9C-101B-9397-08002B2CF9AE}" pid="3" name="Order">
    <vt:r8>22150600</vt:r8>
  </property>
  <property fmtid="{D5CDD505-2E9C-101B-9397-08002B2CF9AE}" pid="4" name="_dlc_DocIdItemGuid">
    <vt:lpwstr>bdb95dd3-5db5-5f35-8877-12145bab5ce1</vt:lpwstr>
  </property>
</Properties>
</file>