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8"/>
  </p:notesMasterIdLst>
  <p:sldIdLst>
    <p:sldId id="266" r:id="rId6"/>
    <p:sldId id="267" r:id="rId7"/>
  </p:sldIdLst>
  <p:sldSz cx="9144000" cy="6858000" type="screen4x3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AF3B14-84B6-0B92-888F-47580FA23596}" v="15" dt="2020-06-09T15:55:31.4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0" autoAdjust="0"/>
    <p:restoredTop sz="89067" autoAdjust="0"/>
  </p:normalViewPr>
  <p:slideViewPr>
    <p:cSldViewPr snapToGrid="0">
      <p:cViewPr>
        <p:scale>
          <a:sx n="98" d="100"/>
          <a:sy n="98" d="100"/>
        </p:scale>
        <p:origin x="8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Marston" userId="S::alison.marston@theregisschool.co.uk::a9c0a875-7fd5-405c-a3f6-d462badcdcde" providerId="AD" clId="Web-{96AF3B14-84B6-0B92-888F-47580FA23596}"/>
    <pc:docChg chg="modSld">
      <pc:chgData name="Alison Marston" userId="S::alison.marston@theregisschool.co.uk::a9c0a875-7fd5-405c-a3f6-d462badcdcde" providerId="AD" clId="Web-{96AF3B14-84B6-0B92-888F-47580FA23596}" dt="2020-06-09T15:55:31.433" v="9" actId="1076"/>
      <pc:docMkLst>
        <pc:docMk/>
      </pc:docMkLst>
      <pc:sldChg chg="addSp delSp modSp">
        <pc:chgData name="Alison Marston" userId="S::alison.marston@theregisschool.co.uk::a9c0a875-7fd5-405c-a3f6-d462badcdcde" providerId="AD" clId="Web-{96AF3B14-84B6-0B92-888F-47580FA23596}" dt="2020-06-09T15:55:31.433" v="9" actId="1076"/>
        <pc:sldMkLst>
          <pc:docMk/>
          <pc:sldMk cId="2799416828" sldId="267"/>
        </pc:sldMkLst>
        <pc:spChg chg="add mod">
          <ac:chgData name="Alison Marston" userId="S::alison.marston@theregisschool.co.uk::a9c0a875-7fd5-405c-a3f6-d462badcdcde" providerId="AD" clId="Web-{96AF3B14-84B6-0B92-888F-47580FA23596}" dt="2020-06-09T15:55:31.433" v="9" actId="1076"/>
          <ac:spMkLst>
            <pc:docMk/>
            <pc:sldMk cId="2799416828" sldId="267"/>
            <ac:spMk id="2" creationId="{068CB3B0-BB8E-4C60-BD16-8312D63993C1}"/>
          </ac:spMkLst>
        </pc:spChg>
        <pc:graphicFrameChg chg="mod">
          <ac:chgData name="Alison Marston" userId="S::alison.marston@theregisschool.co.uk::a9c0a875-7fd5-405c-a3f6-d462badcdcde" providerId="AD" clId="Web-{96AF3B14-84B6-0B92-888F-47580FA23596}" dt="2020-06-09T15:55:09.151" v="6" actId="1076"/>
          <ac:graphicFrameMkLst>
            <pc:docMk/>
            <pc:sldMk cId="2799416828" sldId="267"/>
            <ac:graphicFrameMk id="8" creationId="{E4078E9A-246E-4153-8390-8B6EAC9FD44B}"/>
          </ac:graphicFrameMkLst>
        </pc:graphicFrameChg>
        <pc:graphicFrameChg chg="mod">
          <ac:chgData name="Alison Marston" userId="S::alison.marston@theregisschool.co.uk::a9c0a875-7fd5-405c-a3f6-d462badcdcde" providerId="AD" clId="Web-{96AF3B14-84B6-0B92-888F-47580FA23596}" dt="2020-06-09T15:55:04.229" v="5" actId="1076"/>
          <ac:graphicFrameMkLst>
            <pc:docMk/>
            <pc:sldMk cId="2799416828" sldId="267"/>
            <ac:graphicFrameMk id="9" creationId="{3F48B225-7AA1-4E18-B60C-31F703FC0C80}"/>
          </ac:graphicFrameMkLst>
        </pc:graphicFrameChg>
        <pc:graphicFrameChg chg="mod">
          <ac:chgData name="Alison Marston" userId="S::alison.marston@theregisschool.co.uk::a9c0a875-7fd5-405c-a3f6-d462badcdcde" providerId="AD" clId="Web-{96AF3B14-84B6-0B92-888F-47580FA23596}" dt="2020-06-09T15:55:12.386" v="7" actId="1076"/>
          <ac:graphicFrameMkLst>
            <pc:docMk/>
            <pc:sldMk cId="2799416828" sldId="267"/>
            <ac:graphicFrameMk id="10" creationId="{A62B0ED8-3DB8-49B8-B1CE-C2D35F664D5B}"/>
          </ac:graphicFrameMkLst>
        </pc:graphicFrameChg>
        <pc:graphicFrameChg chg="del mod modGraphic">
          <ac:chgData name="Alison Marston" userId="S::alison.marston@theregisschool.co.uk::a9c0a875-7fd5-405c-a3f6-d462badcdcde" providerId="AD" clId="Web-{96AF3B14-84B6-0B92-888F-47580FA23596}" dt="2020-06-09T15:54:46.182" v="2"/>
          <ac:graphicFrameMkLst>
            <pc:docMk/>
            <pc:sldMk cId="2799416828" sldId="267"/>
            <ac:graphicFrameMk id="12" creationId="{6E0DD533-AB69-41A3-A5A8-BD8CB28ECEA0}"/>
          </ac:graphicFrameMkLst>
        </pc:graphicFrameChg>
        <pc:picChg chg="mod">
          <ac:chgData name="Alison Marston" userId="S::alison.marston@theregisschool.co.uk::a9c0a875-7fd5-405c-a3f6-d462badcdcde" providerId="AD" clId="Web-{96AF3B14-84B6-0B92-888F-47580FA23596}" dt="2020-06-09T15:54:49.917" v="3" actId="1076"/>
          <ac:picMkLst>
            <pc:docMk/>
            <pc:sldMk cId="2799416828" sldId="267"/>
            <ac:picMk id="3" creationId="{8BB5E30A-7F85-4BF6-9913-F19A06115178}"/>
          </ac:picMkLst>
        </pc:picChg>
        <pc:picChg chg="mod">
          <ac:chgData name="Alison Marston" userId="S::alison.marston@theregisschool.co.uk::a9c0a875-7fd5-405c-a3f6-d462badcdcde" providerId="AD" clId="Web-{96AF3B14-84B6-0B92-888F-47580FA23596}" dt="2020-06-09T15:54:52.323" v="4" actId="1076"/>
          <ac:picMkLst>
            <pc:docMk/>
            <pc:sldMk cId="2799416828" sldId="267"/>
            <ac:picMk id="11" creationId="{94EF14F7-0870-4033-8070-551B4CBE6666}"/>
          </ac:picMkLst>
        </pc:picChg>
      </pc:sldChg>
    </pc:docChg>
  </pc:docChgLst>
  <pc:docChgLst>
    <pc:chgData name="Adam Robbins" userId="fcd30a94-00ad-462b-8588-e113eeeeab73" providerId="ADAL" clId="{E620C179-76DE-4950-AEB8-787DCE4C0276}"/>
    <pc:docChg chg="custSel addSld modSld">
      <pc:chgData name="Adam Robbins" userId="fcd30a94-00ad-462b-8588-e113eeeeab73" providerId="ADAL" clId="{E620C179-76DE-4950-AEB8-787DCE4C0276}" dt="2019-06-21T08:59:28.073" v="120" actId="2711"/>
      <pc:docMkLst>
        <pc:docMk/>
      </pc:docMkLst>
      <pc:sldChg chg="modSp">
        <pc:chgData name="Adam Robbins" userId="fcd30a94-00ad-462b-8588-e113eeeeab73" providerId="ADAL" clId="{E620C179-76DE-4950-AEB8-787DCE4C0276}" dt="2019-06-21T08:59:28.073" v="120" actId="2711"/>
        <pc:sldMkLst>
          <pc:docMk/>
          <pc:sldMk cId="61086194" sldId="266"/>
        </pc:sldMkLst>
        <pc:graphicFrameChg chg="modGraphic">
          <ac:chgData name="Adam Robbins" userId="fcd30a94-00ad-462b-8588-e113eeeeab73" providerId="ADAL" clId="{E620C179-76DE-4950-AEB8-787DCE4C0276}" dt="2019-06-21T08:59:28.073" v="120" actId="2711"/>
          <ac:graphicFrameMkLst>
            <pc:docMk/>
            <pc:sldMk cId="61086194" sldId="266"/>
            <ac:graphicFrameMk id="3" creationId="{00000000-0000-0000-0000-000000000000}"/>
          </ac:graphicFrameMkLst>
        </pc:graphicFrameChg>
        <pc:graphicFrameChg chg="modGraphic">
          <ac:chgData name="Adam Robbins" userId="fcd30a94-00ad-462b-8588-e113eeeeab73" providerId="ADAL" clId="{E620C179-76DE-4950-AEB8-787DCE4C0276}" dt="2019-06-21T08:59:15.687" v="119" actId="2711"/>
          <ac:graphicFrameMkLst>
            <pc:docMk/>
            <pc:sldMk cId="61086194" sldId="266"/>
            <ac:graphicFrameMk id="6" creationId="{00000000-0000-0000-0000-000000000000}"/>
          </ac:graphicFrameMkLst>
        </pc:graphicFrameChg>
        <pc:graphicFrameChg chg="modGraphic">
          <ac:chgData name="Adam Robbins" userId="fcd30a94-00ad-462b-8588-e113eeeeab73" providerId="ADAL" clId="{E620C179-76DE-4950-AEB8-787DCE4C0276}" dt="2019-06-21T08:59:11.225" v="118" actId="2711"/>
          <ac:graphicFrameMkLst>
            <pc:docMk/>
            <pc:sldMk cId="61086194" sldId="266"/>
            <ac:graphicFrameMk id="9" creationId="{00000000-0000-0000-0000-000000000000}"/>
          </ac:graphicFrameMkLst>
        </pc:graphicFrameChg>
        <pc:graphicFrameChg chg="modGraphic">
          <ac:chgData name="Adam Robbins" userId="fcd30a94-00ad-462b-8588-e113eeeeab73" providerId="ADAL" clId="{E620C179-76DE-4950-AEB8-787DCE4C0276}" dt="2019-06-21T08:59:05.421" v="117" actId="2711"/>
          <ac:graphicFrameMkLst>
            <pc:docMk/>
            <pc:sldMk cId="61086194" sldId="266"/>
            <ac:graphicFrameMk id="25" creationId="{00000000-0000-0000-0000-000000000000}"/>
          </ac:graphicFrameMkLst>
        </pc:graphicFrameChg>
      </pc:sldChg>
      <pc:sldChg chg="addSp delSp modSp add">
        <pc:chgData name="Adam Robbins" userId="fcd30a94-00ad-462b-8588-e113eeeeab73" providerId="ADAL" clId="{E620C179-76DE-4950-AEB8-787DCE4C0276}" dt="2019-06-21T08:58:53.801" v="115" actId="113"/>
        <pc:sldMkLst>
          <pc:docMk/>
          <pc:sldMk cId="2799416828" sldId="267"/>
        </pc:sldMkLst>
        <pc:spChg chg="add mod">
          <ac:chgData name="Adam Robbins" userId="fcd30a94-00ad-462b-8588-e113eeeeab73" providerId="ADAL" clId="{E620C179-76DE-4950-AEB8-787DCE4C0276}" dt="2019-06-21T08:53:05.414" v="41" actId="20577"/>
          <ac:spMkLst>
            <pc:docMk/>
            <pc:sldMk cId="2799416828" sldId="267"/>
            <ac:spMk id="4" creationId="{F4D37CA2-93B6-4DCD-BA20-299BB0FE604E}"/>
          </ac:spMkLst>
        </pc:spChg>
        <pc:spChg chg="add mod">
          <ac:chgData name="Adam Robbins" userId="fcd30a94-00ad-462b-8588-e113eeeeab73" providerId="ADAL" clId="{E620C179-76DE-4950-AEB8-787DCE4C0276}" dt="2019-06-21T08:53:01.798" v="38" actId="20577"/>
          <ac:spMkLst>
            <pc:docMk/>
            <pc:sldMk cId="2799416828" sldId="267"/>
            <ac:spMk id="5" creationId="{8DA8FAA2-C790-4322-8E1E-96ECCB3673DC}"/>
          </ac:spMkLst>
        </pc:spChg>
        <pc:spChg chg="add mod">
          <ac:chgData name="Adam Robbins" userId="fcd30a94-00ad-462b-8588-e113eeeeab73" providerId="ADAL" clId="{E620C179-76DE-4950-AEB8-787DCE4C0276}" dt="2019-06-21T08:52:59.023" v="36" actId="20577"/>
          <ac:spMkLst>
            <pc:docMk/>
            <pc:sldMk cId="2799416828" sldId="267"/>
            <ac:spMk id="6" creationId="{DB1E4E80-16A8-4402-BAFD-740FC0BB9C7F}"/>
          </ac:spMkLst>
        </pc:spChg>
        <pc:spChg chg="add mod">
          <ac:chgData name="Adam Robbins" userId="fcd30a94-00ad-462b-8588-e113eeeeab73" providerId="ADAL" clId="{E620C179-76DE-4950-AEB8-787DCE4C0276}" dt="2019-06-21T08:52:55.786" v="34" actId="20577"/>
          <ac:spMkLst>
            <pc:docMk/>
            <pc:sldMk cId="2799416828" sldId="267"/>
            <ac:spMk id="7" creationId="{5D8E11B2-4B15-4DFF-AEB8-33AEDA71BFE2}"/>
          </ac:spMkLst>
        </pc:spChg>
        <pc:graphicFrameChg chg="add mod modGraphic">
          <ac:chgData name="Adam Robbins" userId="fcd30a94-00ad-462b-8588-e113eeeeab73" providerId="ADAL" clId="{E620C179-76DE-4950-AEB8-787DCE4C0276}" dt="2019-06-21T08:58:48.730" v="114" actId="113"/>
          <ac:graphicFrameMkLst>
            <pc:docMk/>
            <pc:sldMk cId="2799416828" sldId="267"/>
            <ac:graphicFrameMk id="8" creationId="{E4078E9A-246E-4153-8390-8B6EAC9FD44B}"/>
          </ac:graphicFrameMkLst>
        </pc:graphicFrameChg>
        <pc:graphicFrameChg chg="add mod modGraphic">
          <ac:chgData name="Adam Robbins" userId="fcd30a94-00ad-462b-8588-e113eeeeab73" providerId="ADAL" clId="{E620C179-76DE-4950-AEB8-787DCE4C0276}" dt="2019-06-21T08:54:07.338" v="71" actId="2711"/>
          <ac:graphicFrameMkLst>
            <pc:docMk/>
            <pc:sldMk cId="2799416828" sldId="267"/>
            <ac:graphicFrameMk id="9" creationId="{3F48B225-7AA1-4E18-B60C-31F703FC0C80}"/>
          </ac:graphicFrameMkLst>
        </pc:graphicFrameChg>
        <pc:graphicFrameChg chg="add mod modGraphic">
          <ac:chgData name="Adam Robbins" userId="fcd30a94-00ad-462b-8588-e113eeeeab73" providerId="ADAL" clId="{E620C179-76DE-4950-AEB8-787DCE4C0276}" dt="2019-06-21T08:58:46.195" v="113" actId="113"/>
          <ac:graphicFrameMkLst>
            <pc:docMk/>
            <pc:sldMk cId="2799416828" sldId="267"/>
            <ac:graphicFrameMk id="10" creationId="{A62B0ED8-3DB8-49B8-B1CE-C2D35F664D5B}"/>
          </ac:graphicFrameMkLst>
        </pc:graphicFrameChg>
        <pc:graphicFrameChg chg="add mod modGraphic">
          <ac:chgData name="Adam Robbins" userId="fcd30a94-00ad-462b-8588-e113eeeeab73" providerId="ADAL" clId="{E620C179-76DE-4950-AEB8-787DCE4C0276}" dt="2019-06-21T08:58:53.801" v="115" actId="113"/>
          <ac:graphicFrameMkLst>
            <pc:docMk/>
            <pc:sldMk cId="2799416828" sldId="267"/>
            <ac:graphicFrameMk id="12" creationId="{6E0DD533-AB69-41A3-A5A8-BD8CB28ECEA0}"/>
          </ac:graphicFrameMkLst>
        </pc:graphicFrameChg>
        <pc:picChg chg="add del">
          <ac:chgData name="Adam Robbins" userId="fcd30a94-00ad-462b-8588-e113eeeeab73" providerId="ADAL" clId="{E620C179-76DE-4950-AEB8-787DCE4C0276}" dt="2019-06-21T08:50:02.847" v="2"/>
          <ac:picMkLst>
            <pc:docMk/>
            <pc:sldMk cId="2799416828" sldId="267"/>
            <ac:picMk id="2" creationId="{236C5771-2D67-48A5-9870-F68B9E23751B}"/>
          </ac:picMkLst>
        </pc:picChg>
        <pc:picChg chg="add mod">
          <ac:chgData name="Adam Robbins" userId="fcd30a94-00ad-462b-8588-e113eeeeab73" providerId="ADAL" clId="{E620C179-76DE-4950-AEB8-787DCE4C0276}" dt="2019-06-21T08:52:52.491" v="32" actId="1076"/>
          <ac:picMkLst>
            <pc:docMk/>
            <pc:sldMk cId="2799416828" sldId="267"/>
            <ac:picMk id="3" creationId="{8BB5E30A-7F85-4BF6-9913-F19A06115178}"/>
          </ac:picMkLst>
        </pc:picChg>
        <pc:picChg chg="add mod">
          <ac:chgData name="Adam Robbins" userId="fcd30a94-00ad-462b-8588-e113eeeeab73" providerId="ADAL" clId="{E620C179-76DE-4950-AEB8-787DCE4C0276}" dt="2019-06-21T08:57:43.217" v="99" actId="14100"/>
          <ac:picMkLst>
            <pc:docMk/>
            <pc:sldMk cId="2799416828" sldId="267"/>
            <ac:picMk id="11" creationId="{94EF14F7-0870-4033-8070-551B4CBE666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CECFE-46AA-4354-961C-14597F6A5C8C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88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AFF53-D78C-42D3-9DB4-CC09BFCD907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4054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8813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AFF53-D78C-42D3-9DB4-CC09BFCD907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5951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667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9436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618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15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025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987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156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0095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986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6026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287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58F70-FBFB-4369-A42C-BC33A96ACE90}" type="datetimeFigureOut">
              <a:rPr lang="en-GB" smtClean="0"/>
              <a:t>09/06/2020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9D150-FEE1-4B90-B2F4-0E256F4714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16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193755" y="229887"/>
            <a:ext cx="4599516" cy="1868672"/>
            <a:chOff x="102350" y="-680907"/>
            <a:chExt cx="7344870" cy="347223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DCC488E-D972-4DCD-BE9F-9ADF80CAED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1905"/>
            <a:stretch/>
          </p:blipFill>
          <p:spPr>
            <a:xfrm>
              <a:off x="102350" y="-680907"/>
              <a:ext cx="7344870" cy="347223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DCC488E-D972-4DCD-BE9F-9ADF80CAED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54" t="87892" r="57821" b="1119"/>
            <a:stretch/>
          </p:blipFill>
          <p:spPr>
            <a:xfrm>
              <a:off x="1580226" y="2200166"/>
              <a:ext cx="2983832" cy="433137"/>
            </a:xfrm>
            <a:prstGeom prst="rect">
              <a:avLst/>
            </a:prstGeom>
          </p:spPr>
        </p:pic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318366"/>
              </p:ext>
            </p:extLst>
          </p:nvPr>
        </p:nvGraphicFramePr>
        <p:xfrm>
          <a:off x="218766" y="311900"/>
          <a:ext cx="3795400" cy="3596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050">
                  <a:extLst>
                    <a:ext uri="{9D8B030D-6E8A-4147-A177-3AD203B41FA5}">
                      <a16:colId xmlns:a16="http://schemas.microsoft.com/office/drawing/2014/main" val="2009277939"/>
                    </a:ext>
                  </a:extLst>
                </a:gridCol>
                <a:gridCol w="2899350">
                  <a:extLst>
                    <a:ext uri="{9D8B030D-6E8A-4147-A177-3AD203B41FA5}">
                      <a16:colId xmlns:a16="http://schemas.microsoft.com/office/drawing/2014/main" val="484216801"/>
                    </a:ext>
                  </a:extLst>
                </a:gridCol>
              </a:tblGrid>
              <a:tr h="175989">
                <a:tc gridSpan="2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1.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GB" sz="90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Keywords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GB" sz="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602310"/>
                  </a:ext>
                </a:extLst>
              </a:tr>
              <a:tr h="237805">
                <a:tc>
                  <a:txBody>
                    <a:bodyPr/>
                    <a:lstStyle/>
                    <a:p>
                      <a:r>
                        <a:rPr lang="en-GB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Atom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smallest particle of a chemical element that can exist.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646170"/>
                  </a:ext>
                </a:extLst>
              </a:tr>
              <a:tr h="237805">
                <a:tc>
                  <a:txBody>
                    <a:bodyPr/>
                    <a:lstStyle/>
                    <a:p>
                      <a:r>
                        <a:rPr lang="en-GB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substance made from only one type of atom.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572599"/>
                  </a:ext>
                </a:extLst>
              </a:tr>
              <a:tr h="437539">
                <a:tc>
                  <a:txBody>
                    <a:bodyPr/>
                    <a:lstStyle/>
                    <a:p>
                      <a:r>
                        <a:rPr lang="en-GB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substance made of two or more different types of atom chemically bonded together.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7762197"/>
                  </a:ext>
                </a:extLst>
              </a:tr>
              <a:tr h="244796">
                <a:tc>
                  <a:txBody>
                    <a:bodyPr/>
                    <a:lstStyle/>
                    <a:p>
                      <a:r>
                        <a:rPr lang="en-GB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Reactants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chemicals that react with each other at the start of a chemical reaction.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261120"/>
                  </a:ext>
                </a:extLst>
              </a:tr>
              <a:tr h="237805">
                <a:tc>
                  <a:txBody>
                    <a:bodyPr/>
                    <a:lstStyle/>
                    <a:p>
                      <a:r>
                        <a:rPr lang="en-GB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Products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chemicals that are formed in a chemical reaction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773704"/>
                  </a:ext>
                </a:extLst>
              </a:tr>
              <a:tr h="244796">
                <a:tc>
                  <a:txBody>
                    <a:bodyPr/>
                    <a:lstStyle/>
                    <a:p>
                      <a:r>
                        <a:rPr lang="en-GB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Conservation</a:t>
                      </a:r>
                      <a:r>
                        <a:rPr lang="en-GB" sz="8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mass 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mass of the reactants equals the mass of the products</a:t>
                      </a:r>
                      <a:endParaRPr lang="en-GB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0780194"/>
                  </a:ext>
                </a:extLst>
              </a:tr>
              <a:tr h="352104">
                <a:tc>
                  <a:txBody>
                    <a:bodyPr/>
                    <a:lstStyle/>
                    <a:p>
                      <a:r>
                        <a:rPr lang="en-GB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</a:t>
                      </a:r>
                      <a:r>
                        <a:rPr lang="en-GB" sz="8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equation 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equation in which only the names of the reactants and products are used to model a reaction.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047205"/>
                  </a:ext>
                </a:extLst>
              </a:tr>
              <a:tr h="405757">
                <a:tc>
                  <a:txBody>
                    <a:bodyPr/>
                    <a:lstStyle/>
                    <a:p>
                      <a:r>
                        <a:rPr lang="en-GB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Symbol equation</a:t>
                      </a:r>
                      <a:r>
                        <a:rPr lang="en-GB" sz="8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gives more information about a chemical reaction because it includes the symbols and formulae of the substances involved.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731734"/>
                  </a:ext>
                </a:extLst>
              </a:tr>
              <a:tr h="244796">
                <a:tc>
                  <a:txBody>
                    <a:bodyPr/>
                    <a:lstStyle/>
                    <a:p>
                      <a:r>
                        <a:rPr lang="en-GB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Period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Elements in the same row going across the periodic table.</a:t>
                      </a:r>
                    </a:p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8890484"/>
                  </a:ext>
                </a:extLst>
              </a:tr>
              <a:tr h="191142">
                <a:tc>
                  <a:txBody>
                    <a:bodyPr/>
                    <a:lstStyle/>
                    <a:p>
                      <a:r>
                        <a:rPr lang="en-GB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Elements in the same column going down the periodic table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52412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585050"/>
              </p:ext>
            </p:extLst>
          </p:nvPr>
        </p:nvGraphicFramePr>
        <p:xfrm>
          <a:off x="138177" y="3885217"/>
          <a:ext cx="4983094" cy="1348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3094">
                  <a:extLst>
                    <a:ext uri="{9D8B030D-6E8A-4147-A177-3AD203B41FA5}">
                      <a16:colId xmlns:a16="http://schemas.microsoft.com/office/drawing/2014/main" val="378954468"/>
                    </a:ext>
                  </a:extLst>
                </a:gridCol>
              </a:tblGrid>
              <a:tr h="254223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to use</a:t>
                      </a:r>
                      <a:r>
                        <a:rPr lang="en-GB" sz="9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hemical symbols</a:t>
                      </a:r>
                      <a:r>
                        <a:rPr lang="en-GB" sz="9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equations</a:t>
                      </a:r>
                      <a:endParaRPr lang="en-GB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274236"/>
                  </a:ext>
                </a:extLst>
              </a:tr>
              <a:tr h="1094214"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031319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797053"/>
              </p:ext>
            </p:extLst>
          </p:nvPr>
        </p:nvGraphicFramePr>
        <p:xfrm>
          <a:off x="4094755" y="2065679"/>
          <a:ext cx="4902505" cy="1440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660">
                  <a:extLst>
                    <a:ext uri="{9D8B030D-6E8A-4147-A177-3AD203B41FA5}">
                      <a16:colId xmlns:a16="http://schemas.microsoft.com/office/drawing/2014/main" val="378954468"/>
                    </a:ext>
                  </a:extLst>
                </a:gridCol>
                <a:gridCol w="3098845">
                  <a:extLst>
                    <a:ext uri="{9D8B030D-6E8A-4147-A177-3AD203B41FA5}">
                      <a16:colId xmlns:a16="http://schemas.microsoft.com/office/drawing/2014/main" val="442925981"/>
                    </a:ext>
                  </a:extLst>
                </a:gridCol>
              </a:tblGrid>
              <a:tr h="202527">
                <a:tc gridSpan="2"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2. Periodic Table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274236"/>
                  </a:ext>
                </a:extLst>
              </a:tr>
              <a:tr h="20252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Invented by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Dmitri </a:t>
                      </a:r>
                      <a:r>
                        <a:rPr lang="en-GB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Mendeleev</a:t>
                      </a:r>
                      <a:r>
                        <a:rPr lang="en-GB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 Russian scientist.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031319"/>
                  </a:ext>
                </a:extLst>
              </a:tr>
              <a:tr h="337545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did he arrange the elements?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order of </a:t>
                      </a:r>
                      <a:r>
                        <a:rPr lang="en-GB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atomic mass</a:t>
                      </a: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by their </a:t>
                      </a:r>
                      <a:r>
                        <a:rPr lang="en-GB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chemical properties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8455540"/>
                  </a:ext>
                </a:extLst>
              </a:tr>
              <a:tr h="337545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was special about his periodic table?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Predicted</a:t>
                      </a: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existence of </a:t>
                      </a:r>
                      <a:r>
                        <a:rPr lang="en-GB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elements </a:t>
                      </a: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discovered, and </a:t>
                      </a:r>
                      <a:r>
                        <a:rPr lang="en-GB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gaps </a:t>
                      </a: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them in his table.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310376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Why did scientists use Mendeleev’s Periodic Table?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elements </a:t>
                      </a: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were </a:t>
                      </a:r>
                      <a:r>
                        <a:rPr lang="en-GB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discovered</a:t>
                      </a: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that </a:t>
                      </a:r>
                      <a:r>
                        <a:rPr lang="en-GB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matched these gaps</a:t>
                      </a:r>
                      <a:r>
                        <a:rPr lang="en-GB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98927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28854"/>
              </p:ext>
            </p:extLst>
          </p:nvPr>
        </p:nvGraphicFramePr>
        <p:xfrm>
          <a:off x="5322453" y="3573434"/>
          <a:ext cx="3674807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4335">
                  <a:extLst>
                    <a:ext uri="{9D8B030D-6E8A-4147-A177-3AD203B41FA5}">
                      <a16:colId xmlns:a16="http://schemas.microsoft.com/office/drawing/2014/main" val="378954468"/>
                    </a:ext>
                  </a:extLst>
                </a:gridCol>
                <a:gridCol w="1172681">
                  <a:extLst>
                    <a:ext uri="{9D8B030D-6E8A-4147-A177-3AD203B41FA5}">
                      <a16:colId xmlns:a16="http://schemas.microsoft.com/office/drawing/2014/main" val="1789614057"/>
                    </a:ext>
                  </a:extLst>
                </a:gridCol>
                <a:gridCol w="1577791">
                  <a:extLst>
                    <a:ext uri="{9D8B030D-6E8A-4147-A177-3AD203B41FA5}">
                      <a16:colId xmlns:a16="http://schemas.microsoft.com/office/drawing/2014/main" val="1802060685"/>
                    </a:ext>
                  </a:extLst>
                </a:gridCol>
              </a:tblGrid>
              <a:tr h="205740">
                <a:tc gridSpan="3"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3. Properties – metals and non-metals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2742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Property</a:t>
                      </a:r>
                    </a:p>
                  </a:txBody>
                  <a:tcPr marL="68580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Metals</a:t>
                      </a:r>
                    </a:p>
                  </a:txBody>
                  <a:tcPr marL="71438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Non-metals</a:t>
                      </a:r>
                    </a:p>
                  </a:txBody>
                  <a:tcPr marL="71438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03131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Density</a:t>
                      </a:r>
                    </a:p>
                  </a:txBody>
                  <a:tcPr marL="68580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(they feel heavy for their size)</a:t>
                      </a:r>
                    </a:p>
                  </a:txBody>
                  <a:tcPr marL="71438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(they feel light for their size)</a:t>
                      </a:r>
                    </a:p>
                  </a:txBody>
                  <a:tcPr marL="71438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5065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Strength</a:t>
                      </a:r>
                    </a:p>
                  </a:txBody>
                  <a:tcPr marL="68580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Strong</a:t>
                      </a:r>
                    </a:p>
                  </a:txBody>
                  <a:tcPr marL="71438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Weak</a:t>
                      </a:r>
                    </a:p>
                  </a:txBody>
                  <a:tcPr marL="71438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82217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Malleable or brittle</a:t>
                      </a:r>
                    </a:p>
                  </a:txBody>
                  <a:tcPr marL="68580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Malleable (they bend without breaking)</a:t>
                      </a:r>
                    </a:p>
                  </a:txBody>
                  <a:tcPr marL="71438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Brittle (they break or shatter when hammered)</a:t>
                      </a:r>
                    </a:p>
                  </a:txBody>
                  <a:tcPr marL="71438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5275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Conduction of heat</a:t>
                      </a:r>
                    </a:p>
                  </a:txBody>
                  <a:tcPr marL="68580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Good</a:t>
                      </a:r>
                    </a:p>
                  </a:txBody>
                  <a:tcPr marL="71438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Poor (they are insulators)</a:t>
                      </a:r>
                    </a:p>
                  </a:txBody>
                  <a:tcPr marL="71438" marR="71438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415161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DAD5FF7-A920-44F8-B16A-6B5B5AD315AE}"/>
              </a:ext>
            </a:extLst>
          </p:cNvPr>
          <p:cNvSpPr txBox="1"/>
          <p:nvPr/>
        </p:nvSpPr>
        <p:spPr>
          <a:xfrm>
            <a:off x="2053004" y="4068781"/>
            <a:ext cx="2868538" cy="101566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600" b="1" dirty="0">
                <a:latin typeface="Arial" panose="020B0604020202020204" pitchFamily="34" charset="0"/>
                <a:cs typeface="Arial" panose="020B0604020202020204" pitchFamily="34" charset="0"/>
              </a:rPr>
              <a:t>Numbers in formulae</a:t>
            </a:r>
          </a:p>
          <a:p>
            <a:endParaRPr lang="en-GB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600" b="1" dirty="0">
                <a:latin typeface="Arial" panose="020B0604020202020204" pitchFamily="34" charset="0"/>
                <a:cs typeface="Arial" panose="020B0604020202020204" pitchFamily="34" charset="0"/>
              </a:rPr>
              <a:t>BIG number apply to everything </a:t>
            </a:r>
            <a:r>
              <a:rPr lang="en-GB" sz="600" b="1" i="1" dirty="0"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en-GB" sz="600" b="1"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</a:p>
          <a:p>
            <a:r>
              <a:rPr lang="en-GB" sz="600" b="1" dirty="0">
                <a:latin typeface="Arial" panose="020B0604020202020204" pitchFamily="34" charset="0"/>
                <a:cs typeface="Arial" panose="020B0604020202020204" pitchFamily="34" charset="0"/>
              </a:rPr>
              <a:t>Small numbers apply only to the symbol </a:t>
            </a:r>
          </a:p>
          <a:p>
            <a:r>
              <a:rPr lang="en-GB" sz="600" b="1" dirty="0">
                <a:latin typeface="Arial" panose="020B0604020202020204" pitchFamily="34" charset="0"/>
                <a:cs typeface="Arial" panose="020B0604020202020204" pitchFamily="34" charset="0"/>
              </a:rPr>
              <a:t>before them</a:t>
            </a:r>
          </a:p>
          <a:p>
            <a:endParaRPr lang="en-GB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600" b="1" dirty="0">
                <a:latin typeface="Arial" panose="020B0604020202020204" pitchFamily="34" charset="0"/>
                <a:cs typeface="Arial" panose="020B0604020202020204" pitchFamily="34" charset="0"/>
              </a:rPr>
              <a:t>small numbers go at </a:t>
            </a:r>
          </a:p>
          <a:p>
            <a:r>
              <a:rPr lang="en-GB" sz="600" b="1" dirty="0">
                <a:latin typeface="Arial" panose="020B0604020202020204" pitchFamily="34" charset="0"/>
                <a:cs typeface="Arial" panose="020B0604020202020204" pitchFamily="34" charset="0"/>
              </a:rPr>
              <a:t>the bottom</a:t>
            </a: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  <a:t>. For example: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GB" sz="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  <a:t> is correct</a:t>
            </a:r>
            <a:r>
              <a:rPr lang="en-GB" sz="6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GB" sz="6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  <a:t> and CO2 are wrong.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4C5F84D-3D37-E24C-82F1-27671528E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280" y="4176875"/>
            <a:ext cx="1270626" cy="724112"/>
          </a:xfrm>
          <a:prstGeom prst="rect">
            <a:avLst/>
          </a:prstGeom>
        </p:spPr>
      </p:pic>
      <p:pic>
        <p:nvPicPr>
          <p:cNvPr id="1026" name="Picture 2" descr="Image result for reactants product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9" t="8514" r="13605" b="44199"/>
          <a:stretch/>
        </p:blipFill>
        <p:spPr bwMode="auto">
          <a:xfrm>
            <a:off x="238558" y="4061099"/>
            <a:ext cx="1814446" cy="99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18766" y="0"/>
            <a:ext cx="2745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8CP – Periodic Table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520751"/>
              </p:ext>
            </p:extLst>
          </p:nvPr>
        </p:nvGraphicFramePr>
        <p:xfrm>
          <a:off x="218766" y="5192227"/>
          <a:ext cx="8778497" cy="1607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815">
                  <a:extLst>
                    <a:ext uri="{9D8B030D-6E8A-4147-A177-3AD203B41FA5}">
                      <a16:colId xmlns:a16="http://schemas.microsoft.com/office/drawing/2014/main" val="3009395400"/>
                    </a:ext>
                  </a:extLst>
                </a:gridCol>
                <a:gridCol w="1016815">
                  <a:extLst>
                    <a:ext uri="{9D8B030D-6E8A-4147-A177-3AD203B41FA5}">
                      <a16:colId xmlns:a16="http://schemas.microsoft.com/office/drawing/2014/main" val="2245748816"/>
                    </a:ext>
                  </a:extLst>
                </a:gridCol>
                <a:gridCol w="1016815">
                  <a:extLst>
                    <a:ext uri="{9D8B030D-6E8A-4147-A177-3AD203B41FA5}">
                      <a16:colId xmlns:a16="http://schemas.microsoft.com/office/drawing/2014/main" val="3558660873"/>
                    </a:ext>
                  </a:extLst>
                </a:gridCol>
                <a:gridCol w="1016815">
                  <a:extLst>
                    <a:ext uri="{9D8B030D-6E8A-4147-A177-3AD203B41FA5}">
                      <a16:colId xmlns:a16="http://schemas.microsoft.com/office/drawing/2014/main" val="3587803089"/>
                    </a:ext>
                  </a:extLst>
                </a:gridCol>
                <a:gridCol w="1660792">
                  <a:extLst>
                    <a:ext uri="{9D8B030D-6E8A-4147-A177-3AD203B41FA5}">
                      <a16:colId xmlns:a16="http://schemas.microsoft.com/office/drawing/2014/main" val="1504478842"/>
                    </a:ext>
                  </a:extLst>
                </a:gridCol>
                <a:gridCol w="1016815">
                  <a:extLst>
                    <a:ext uri="{9D8B030D-6E8A-4147-A177-3AD203B41FA5}">
                      <a16:colId xmlns:a16="http://schemas.microsoft.com/office/drawing/2014/main" val="3013808362"/>
                    </a:ext>
                  </a:extLst>
                </a:gridCol>
                <a:gridCol w="1016815">
                  <a:extLst>
                    <a:ext uri="{9D8B030D-6E8A-4147-A177-3AD203B41FA5}">
                      <a16:colId xmlns:a16="http://schemas.microsoft.com/office/drawing/2014/main" val="89809433"/>
                    </a:ext>
                  </a:extLst>
                </a:gridCol>
                <a:gridCol w="1016815">
                  <a:extLst>
                    <a:ext uri="{9D8B030D-6E8A-4147-A177-3AD203B41FA5}">
                      <a16:colId xmlns:a16="http://schemas.microsoft.com/office/drawing/2014/main" val="316782055"/>
                    </a:ext>
                  </a:extLst>
                </a:gridCol>
              </a:tblGrid>
              <a:tr h="226258">
                <a:tc gridSpan="8"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4. Properties – Groups</a:t>
                      </a:r>
                      <a:r>
                        <a:rPr lang="en-GB" sz="900" baseline="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 1 and 7</a:t>
                      </a:r>
                      <a:endParaRPr lang="en-GB" sz="90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806377"/>
                  </a:ext>
                </a:extLst>
              </a:tr>
              <a:tr h="219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1</a:t>
                      </a:r>
                      <a:r>
                        <a:rPr lang="en-GB" sz="8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(I)</a:t>
                      </a:r>
                      <a:endParaRPr lang="en-GB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Melting point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Density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Reactivity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7</a:t>
                      </a:r>
                      <a:r>
                        <a:rPr lang="en-GB" sz="8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(VII)</a:t>
                      </a:r>
                      <a:endParaRPr lang="en-GB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Melting point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Density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Reactivity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591385"/>
                  </a:ext>
                </a:extLst>
              </a:tr>
              <a:tr h="2896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Lithium (Li)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Decreases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down the group</a:t>
                      </a:r>
                    </a:p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Increases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down the group</a:t>
                      </a:r>
                    </a:p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Increases 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 the group</a:t>
                      </a:r>
                    </a:p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Fluorine (F)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Increases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down the group</a:t>
                      </a:r>
                    </a:p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Increases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down the group</a:t>
                      </a:r>
                    </a:p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Decreases 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 the group</a:t>
                      </a:r>
                    </a:p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725355"/>
                  </a:ext>
                </a:extLst>
              </a:tr>
              <a:tr h="2896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Sodium (Na)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Chlorine (Cl)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855342"/>
                  </a:ext>
                </a:extLst>
              </a:tr>
              <a:tr h="2896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Potassium (K)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Bromine (Br)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773077"/>
                  </a:ext>
                </a:extLst>
              </a:tr>
              <a:tr h="2896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Rubidium (</a:t>
                      </a:r>
                      <a:r>
                        <a:rPr lang="en-GB" sz="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Iodine (I)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5003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8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atom labelled">
            <a:extLst>
              <a:ext uri="{FF2B5EF4-FFF2-40B4-BE49-F238E27FC236}">
                <a16:creationId xmlns:a16="http://schemas.microsoft.com/office/drawing/2014/main" id="{8BB5E30A-7F85-4BF6-9913-F19A06115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69" y="3570126"/>
            <a:ext cx="3487695" cy="249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D37CA2-93B6-4DCD-BA20-299BB0FE604E}"/>
              </a:ext>
            </a:extLst>
          </p:cNvPr>
          <p:cNvSpPr/>
          <p:nvPr/>
        </p:nvSpPr>
        <p:spPr>
          <a:xfrm>
            <a:off x="2837055" y="2738402"/>
            <a:ext cx="737322" cy="25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A8FAA2-C790-4322-8E1E-96ECCB3673DC}"/>
              </a:ext>
            </a:extLst>
          </p:cNvPr>
          <p:cNvSpPr/>
          <p:nvPr/>
        </p:nvSpPr>
        <p:spPr>
          <a:xfrm>
            <a:off x="2837055" y="2997347"/>
            <a:ext cx="737322" cy="25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1E4E80-16A8-4402-BAFD-740FC0BB9C7F}"/>
              </a:ext>
            </a:extLst>
          </p:cNvPr>
          <p:cNvSpPr/>
          <p:nvPr/>
        </p:nvSpPr>
        <p:spPr>
          <a:xfrm>
            <a:off x="2837055" y="3265301"/>
            <a:ext cx="737322" cy="25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8E11B2-4B15-4DFF-AEB8-33AEDA71BFE2}"/>
              </a:ext>
            </a:extLst>
          </p:cNvPr>
          <p:cNvSpPr/>
          <p:nvPr/>
        </p:nvSpPr>
        <p:spPr>
          <a:xfrm>
            <a:off x="2837055" y="3571497"/>
            <a:ext cx="737322" cy="25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4078E9A-246E-4153-8390-8B6EAC9FD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981756"/>
              </p:ext>
            </p:extLst>
          </p:nvPr>
        </p:nvGraphicFramePr>
        <p:xfrm>
          <a:off x="3656890" y="599438"/>
          <a:ext cx="2918298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0663">
                  <a:extLst>
                    <a:ext uri="{9D8B030D-6E8A-4147-A177-3AD203B41FA5}">
                      <a16:colId xmlns:a16="http://schemas.microsoft.com/office/drawing/2014/main" val="2250919662"/>
                    </a:ext>
                  </a:extLst>
                </a:gridCol>
                <a:gridCol w="693837">
                  <a:extLst>
                    <a:ext uri="{9D8B030D-6E8A-4147-A177-3AD203B41FA5}">
                      <a16:colId xmlns:a16="http://schemas.microsoft.com/office/drawing/2014/main" val="536085376"/>
                    </a:ext>
                  </a:extLst>
                </a:gridCol>
                <a:gridCol w="766899">
                  <a:extLst>
                    <a:ext uri="{9D8B030D-6E8A-4147-A177-3AD203B41FA5}">
                      <a16:colId xmlns:a16="http://schemas.microsoft.com/office/drawing/2014/main" val="2485076649"/>
                    </a:ext>
                  </a:extLst>
                </a:gridCol>
                <a:gridCol w="766899">
                  <a:extLst>
                    <a:ext uri="{9D8B030D-6E8A-4147-A177-3AD203B41FA5}">
                      <a16:colId xmlns:a16="http://schemas.microsoft.com/office/drawing/2014/main" val="3123193610"/>
                    </a:ext>
                  </a:extLst>
                </a:gridCol>
              </a:tblGrid>
              <a:tr h="274621">
                <a:tc gridSpan="4"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+mn-lt"/>
                        </a:rPr>
                        <a:t>6. Properties of sub-atomic particles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222723"/>
                  </a:ext>
                </a:extLst>
              </a:tr>
              <a:tr h="540584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Particle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Relative mass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Relative charge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Location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9867359"/>
                  </a:ext>
                </a:extLst>
              </a:tr>
              <a:tr h="33786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Proton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+1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Nucleus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9280084"/>
                  </a:ext>
                </a:extLst>
              </a:tr>
              <a:tr h="33786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Neutron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Nucleus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8415470"/>
                  </a:ext>
                </a:extLst>
              </a:tr>
              <a:tr h="33786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Electron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+mn-lt"/>
                        </a:rPr>
                        <a:t>Shells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3406501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48B225-7AA1-4E18-B60C-31F703FC0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909647"/>
              </p:ext>
            </p:extLst>
          </p:nvPr>
        </p:nvGraphicFramePr>
        <p:xfrm>
          <a:off x="86680" y="609877"/>
          <a:ext cx="3487695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3685">
                  <a:extLst>
                    <a:ext uri="{9D8B030D-6E8A-4147-A177-3AD203B41FA5}">
                      <a16:colId xmlns:a16="http://schemas.microsoft.com/office/drawing/2014/main" val="1969350067"/>
                    </a:ext>
                  </a:extLst>
                </a:gridCol>
                <a:gridCol w="2614010">
                  <a:extLst>
                    <a:ext uri="{9D8B030D-6E8A-4147-A177-3AD203B41FA5}">
                      <a16:colId xmlns:a16="http://schemas.microsoft.com/office/drawing/2014/main" val="2455299239"/>
                    </a:ext>
                  </a:extLst>
                </a:gridCol>
              </a:tblGrid>
              <a:tr h="153604">
                <a:tc gridSpan="2"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+mn-lt"/>
                        </a:rPr>
                        <a:t>5. Atomic structure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8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0677"/>
                  </a:ext>
                </a:extLst>
              </a:tr>
              <a:tr h="153604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1 Nucleus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0" dirty="0">
                          <a:latin typeface="+mn-lt"/>
                        </a:rPr>
                        <a:t>The centre of an</a:t>
                      </a:r>
                      <a:r>
                        <a:rPr lang="en-GB" sz="1000" b="0" baseline="0" dirty="0">
                          <a:latin typeface="+mn-lt"/>
                        </a:rPr>
                        <a:t> atom. Contains protons and neutrons</a:t>
                      </a:r>
                      <a:endParaRPr lang="en-GB" sz="10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80340"/>
                  </a:ext>
                </a:extLst>
              </a:tr>
              <a:tr h="153604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2 Proton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0" dirty="0">
                          <a:latin typeface="+mn-lt"/>
                        </a:rPr>
                        <a:t>A positively</a:t>
                      </a:r>
                      <a:r>
                        <a:rPr lang="en-GB" sz="1000" b="0" baseline="0" dirty="0">
                          <a:latin typeface="+mn-lt"/>
                        </a:rPr>
                        <a:t> charged particle found in the nucleus</a:t>
                      </a:r>
                      <a:endParaRPr lang="en-GB" sz="10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349978"/>
                  </a:ext>
                </a:extLst>
              </a:tr>
              <a:tr h="153604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3 Neutron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0" dirty="0">
                          <a:latin typeface="+mn-lt"/>
                        </a:rPr>
                        <a:t>A</a:t>
                      </a:r>
                      <a:r>
                        <a:rPr lang="en-GB" sz="1000" b="0" baseline="0" dirty="0">
                          <a:latin typeface="+mn-lt"/>
                        </a:rPr>
                        <a:t> neutral particle found in the nucleus. </a:t>
                      </a:r>
                    </a:p>
                    <a:p>
                      <a:r>
                        <a:rPr lang="en-GB" sz="1000" b="0" baseline="0" dirty="0">
                          <a:latin typeface="+mn-lt"/>
                        </a:rPr>
                        <a:t>Has no charge</a:t>
                      </a:r>
                      <a:endParaRPr lang="en-GB" sz="10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636613"/>
                  </a:ext>
                </a:extLst>
              </a:tr>
              <a:tr h="158592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4 Electron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0" dirty="0">
                          <a:latin typeface="+mn-lt"/>
                        </a:rPr>
                        <a:t>A negatively</a:t>
                      </a:r>
                      <a:r>
                        <a:rPr lang="en-GB" sz="1000" b="0" baseline="0" dirty="0">
                          <a:latin typeface="+mn-lt"/>
                        </a:rPr>
                        <a:t> charged particle found in energy levels (shells) around the nucleus</a:t>
                      </a:r>
                      <a:endParaRPr lang="en-GB" sz="10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309569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62B0ED8-3DB8-49B8-B1CE-C2D35F664D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256962"/>
              </p:ext>
            </p:extLst>
          </p:nvPr>
        </p:nvGraphicFramePr>
        <p:xfrm>
          <a:off x="6699455" y="693383"/>
          <a:ext cx="2378741" cy="18288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722">
                  <a:extLst>
                    <a:ext uri="{9D8B030D-6E8A-4147-A177-3AD203B41FA5}">
                      <a16:colId xmlns:a16="http://schemas.microsoft.com/office/drawing/2014/main" val="3529461945"/>
                    </a:ext>
                  </a:extLst>
                </a:gridCol>
                <a:gridCol w="1993019">
                  <a:extLst>
                    <a:ext uri="{9D8B030D-6E8A-4147-A177-3AD203B41FA5}">
                      <a16:colId xmlns:a16="http://schemas.microsoft.com/office/drawing/2014/main" val="1313343294"/>
                    </a:ext>
                  </a:extLst>
                </a:gridCol>
              </a:tblGrid>
              <a:tr h="258213">
                <a:tc gridSpan="2"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+mn-lt"/>
                        </a:rPr>
                        <a:t>7. Electron arrangement rules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816887"/>
                  </a:ext>
                </a:extLst>
              </a:tr>
              <a:tr h="528216"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Always fill from</a:t>
                      </a:r>
                      <a:r>
                        <a:rPr lang="en-GB" sz="1000" baseline="0" dirty="0">
                          <a:latin typeface="+mn-lt"/>
                        </a:rPr>
                        <a:t> the inside to the outside </a:t>
                      </a:r>
                      <a:endParaRPr lang="en-GB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895185"/>
                  </a:ext>
                </a:extLst>
              </a:tr>
              <a:tr h="528216"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The first shell can only hold 2 electrons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23573"/>
                  </a:ext>
                </a:extLst>
              </a:tr>
              <a:tr h="514156"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3.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The second</a:t>
                      </a:r>
                      <a:r>
                        <a:rPr lang="en-GB" sz="1000" baseline="0" dirty="0">
                          <a:latin typeface="+mn-lt"/>
                        </a:rPr>
                        <a:t> and third can hold 8</a:t>
                      </a:r>
                      <a:endParaRPr lang="en-GB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708519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94EF14F7-0870-4033-8070-551B4CBE6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525" y="3903652"/>
            <a:ext cx="3855027" cy="1828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8CB3B0-BB8E-4C60-BD16-8312D63993C1}"/>
              </a:ext>
            </a:extLst>
          </p:cNvPr>
          <p:cNvSpPr txBox="1"/>
          <p:nvPr/>
        </p:nvSpPr>
        <p:spPr>
          <a:xfrm>
            <a:off x="270958" y="93945"/>
            <a:ext cx="2745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8CP – Periodic Table</a:t>
            </a:r>
          </a:p>
        </p:txBody>
      </p:sp>
    </p:spTree>
    <p:extLst>
      <p:ext uri="{BB962C8B-B14F-4D97-AF65-F5344CB8AC3E}">
        <p14:creationId xmlns:p14="http://schemas.microsoft.com/office/powerpoint/2010/main" val="2799416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7a1c483-ba94-41ad-97c3-d6e1f3c4ca98">PJQPYFU374CA-213884017-221508</_dlc_DocId>
    <_dlc_DocIdUrl xmlns="47a1c483-ba94-41ad-97c3-d6e1f3c4ca98">
      <Url>https://regisschool.sharepoint.com/sites/teachingdrive/_layouts/15/DocIdRedir.aspx?ID=PJQPYFU374CA-213884017-221508</Url>
      <Description>PJQPYFU374CA-213884017-221508</Description>
    </_dlc_DocIdUrl>
    <Target_x0020_Audiences xmlns="4b77dae2-3af7-4fca-9bb3-cb256f803a24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E93AC6C5E0664DBF32FA5C9823AEEE" ma:contentTypeVersion="4161" ma:contentTypeDescription="Create a new document." ma:contentTypeScope="" ma:versionID="44b370c810a3dd09f6ec9ae7e9f2cfc1">
  <xsd:schema xmlns:xsd="http://www.w3.org/2001/XMLSchema" xmlns:xs="http://www.w3.org/2001/XMLSchema" xmlns:p="http://schemas.microsoft.com/office/2006/metadata/properties" xmlns:ns2="47a1c483-ba94-41ad-97c3-d6e1f3c4ca98" xmlns:ns3="4b77dae2-3af7-4fca-9bb3-cb256f803a24" targetNamespace="http://schemas.microsoft.com/office/2006/metadata/properties" ma:root="true" ma:fieldsID="f11d10924fb1ac594e74a6884c96664d" ns2:_="" ns3:_="">
    <xsd:import namespace="47a1c483-ba94-41ad-97c3-d6e1f3c4ca98"/>
    <xsd:import namespace="4b77dae2-3af7-4fca-9bb3-cb256f803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Target_x0020_Audience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a1c483-ba94-41ad-97c3-d6e1f3c4ca9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7dae2-3af7-4fca-9bb3-cb256f803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Target_x0020_Audiences" ma:index="19" nillable="true" ma:displayName="Target Audiences" ma:internalName="Target_x0020_Audiences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C36603-4B59-4FB9-83D4-A01015E6F9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5774F5-3482-48F9-83D9-EA6BB7AFD1C1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D9026860-6CB2-4E50-8C95-27BD486E62AF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4b77dae2-3af7-4fca-9bb3-cb256f803a24"/>
    <ds:schemaRef ds:uri="47a1c483-ba94-41ad-97c3-d6e1f3c4ca98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33D36A57-BB6E-4F5E-9BDC-1C21E231E11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3221</TotalTime>
  <Words>610</Words>
  <Application>Microsoft Office PowerPoint</Application>
  <PresentationFormat>On-screen Show (4:3)</PresentationFormat>
  <Paragraphs>139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Littlewood</dc:creator>
  <cp:lastModifiedBy>Adam Robbins</cp:lastModifiedBy>
  <cp:revision>124</cp:revision>
  <cp:lastPrinted>2018-01-05T15:26:51Z</cp:lastPrinted>
  <dcterms:created xsi:type="dcterms:W3CDTF">2016-09-05T10:16:24Z</dcterms:created>
  <dcterms:modified xsi:type="dcterms:W3CDTF">2020-06-09T15:55:34Z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0x01010055E93AC6C5E0664DBF32FA5C9823AEEE</vt:lpwstr>
  </property>
  <property fmtid="{D5CDD505-2E9C-101B-9397-08002B2CF9AE}" pid="3" name="Order">
    <vt:r8>22150800</vt:r8>
  </property>
  <property fmtid="{D5CDD505-2E9C-101B-9397-08002B2CF9AE}" pid="4" name="_dlc_DocIdItemGuid">
    <vt:lpwstr>6b4ce750-5150-5817-a9bb-9ef37d83778b</vt:lpwstr>
  </property>
</Properties>
</file>