
<file path=[Content_Types].xml><?xml version="1.0" encoding="utf-8"?>
<Types xmlns="http://schemas.openxmlformats.org/package/2006/content-types">
  <Default Extension="gif" ContentType="image/gi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5"/>
  </p:sldMasterIdLst>
  <p:notesMasterIdLst>
    <p:notesMasterId r:id="rId7"/>
  </p:notesMasterIdLst>
  <p:sldIdLst>
    <p:sldId id="256" r:id="rId6"/>
  </p:sldIdLst>
  <p:sldSz cx="9906000" cy="6858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12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00" autoAdjust="0"/>
    <p:restoredTop sz="87409" autoAdjust="0"/>
  </p:normalViewPr>
  <p:slideViewPr>
    <p:cSldViewPr snapToGrid="0" showGuides="1">
      <p:cViewPr varScale="1">
        <p:scale>
          <a:sx n="75" d="100"/>
          <a:sy n="75" d="100"/>
        </p:scale>
        <p:origin x="1266" y="66"/>
      </p:cViewPr>
      <p:guideLst>
        <p:guide orient="horz" pos="2160"/>
        <p:guide pos="312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notesMaster" Target="notesMasters/notesMaster1.xml"/><Relationship Id="rId12" Type="http://schemas.microsoft.com/office/2016/11/relationships/changesInfo" Target="changesInfos/changesInfo1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10" Type="http://schemas.openxmlformats.org/officeDocument/2006/relationships/theme" Target="theme/theme1.xml"/><Relationship Id="rId4" Type="http://schemas.openxmlformats.org/officeDocument/2006/relationships/customXml" Target="../customXml/item4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dam Robbins" userId="fcd30a94-00ad-462b-8588-e113eeeeab73" providerId="ADAL" clId="{E0B6CFAA-0FBA-4260-B839-EB778B7ED7A7}"/>
    <pc:docChg chg="custSel modSld">
      <pc:chgData name="Adam Robbins" userId="fcd30a94-00ad-462b-8588-e113eeeeab73" providerId="ADAL" clId="{E0B6CFAA-0FBA-4260-B839-EB778B7ED7A7}" dt="2019-06-21T11:14:45.346" v="121" actId="1076"/>
      <pc:docMkLst>
        <pc:docMk/>
      </pc:docMkLst>
      <pc:sldChg chg="addSp delSp modSp">
        <pc:chgData name="Adam Robbins" userId="fcd30a94-00ad-462b-8588-e113eeeeab73" providerId="ADAL" clId="{E0B6CFAA-0FBA-4260-B839-EB778B7ED7A7}" dt="2019-06-21T11:14:45.346" v="121" actId="1076"/>
        <pc:sldMkLst>
          <pc:docMk/>
          <pc:sldMk cId="4176935340" sldId="256"/>
        </pc:sldMkLst>
        <pc:spChg chg="mod">
          <ac:chgData name="Adam Robbins" userId="fcd30a94-00ad-462b-8588-e113eeeeab73" providerId="ADAL" clId="{E0B6CFAA-0FBA-4260-B839-EB778B7ED7A7}" dt="2019-06-21T11:09:41.346" v="45" actId="14100"/>
          <ac:spMkLst>
            <pc:docMk/>
            <pc:sldMk cId="4176935340" sldId="256"/>
            <ac:spMk id="5" creationId="{00000000-0000-0000-0000-000000000000}"/>
          </ac:spMkLst>
        </pc:spChg>
        <pc:spChg chg="del mod">
          <ac:chgData name="Adam Robbins" userId="fcd30a94-00ad-462b-8588-e113eeeeab73" providerId="ADAL" clId="{E0B6CFAA-0FBA-4260-B839-EB778B7ED7A7}" dt="2019-06-21T11:12:01.946" v="79" actId="478"/>
          <ac:spMkLst>
            <pc:docMk/>
            <pc:sldMk cId="4176935340" sldId="256"/>
            <ac:spMk id="8" creationId="{00000000-0000-0000-0000-000000000000}"/>
          </ac:spMkLst>
        </pc:spChg>
        <pc:spChg chg="mod">
          <ac:chgData name="Adam Robbins" userId="fcd30a94-00ad-462b-8588-e113eeeeab73" providerId="ADAL" clId="{E0B6CFAA-0FBA-4260-B839-EB778B7ED7A7}" dt="2019-06-21T11:14:35.787" v="120" actId="1076"/>
          <ac:spMkLst>
            <pc:docMk/>
            <pc:sldMk cId="4176935340" sldId="256"/>
            <ac:spMk id="9" creationId="{00000000-0000-0000-0000-000000000000}"/>
          </ac:spMkLst>
        </pc:spChg>
        <pc:spChg chg="del">
          <ac:chgData name="Adam Robbins" userId="fcd30a94-00ad-462b-8588-e113eeeeab73" providerId="ADAL" clId="{E0B6CFAA-0FBA-4260-B839-EB778B7ED7A7}" dt="2019-06-21T11:09:55.241" v="47" actId="478"/>
          <ac:spMkLst>
            <pc:docMk/>
            <pc:sldMk cId="4176935340" sldId="256"/>
            <ac:spMk id="15" creationId="{00000000-0000-0000-0000-000000000000}"/>
          </ac:spMkLst>
        </pc:spChg>
        <pc:spChg chg="del mod">
          <ac:chgData name="Adam Robbins" userId="fcd30a94-00ad-462b-8588-e113eeeeab73" providerId="ADAL" clId="{E0B6CFAA-0FBA-4260-B839-EB778B7ED7A7}" dt="2019-06-21T11:10:18.242" v="56" actId="478"/>
          <ac:spMkLst>
            <pc:docMk/>
            <pc:sldMk cId="4176935340" sldId="256"/>
            <ac:spMk id="16" creationId="{00000000-0000-0000-0000-000000000000}"/>
          </ac:spMkLst>
        </pc:spChg>
        <pc:grpChg chg="mod">
          <ac:chgData name="Adam Robbins" userId="fcd30a94-00ad-462b-8588-e113eeeeab73" providerId="ADAL" clId="{E0B6CFAA-0FBA-4260-B839-EB778B7ED7A7}" dt="2019-06-21T11:14:35.787" v="120" actId="1076"/>
          <ac:grpSpMkLst>
            <pc:docMk/>
            <pc:sldMk cId="4176935340" sldId="256"/>
            <ac:grpSpMk id="11" creationId="{00000000-0000-0000-0000-000000000000}"/>
          </ac:grpSpMkLst>
        </pc:grpChg>
        <pc:graphicFrameChg chg="mod modGraphic">
          <ac:chgData name="Adam Robbins" userId="fcd30a94-00ad-462b-8588-e113eeeeab73" providerId="ADAL" clId="{E0B6CFAA-0FBA-4260-B839-EB778B7ED7A7}" dt="2019-06-21T11:13:06.086" v="95" actId="14100"/>
          <ac:graphicFrameMkLst>
            <pc:docMk/>
            <pc:sldMk cId="4176935340" sldId="256"/>
            <ac:graphicFrameMk id="4" creationId="{00000000-0000-0000-0000-000000000000}"/>
          </ac:graphicFrameMkLst>
        </pc:graphicFrameChg>
        <pc:graphicFrameChg chg="mod modGraphic">
          <ac:chgData name="Adam Robbins" userId="fcd30a94-00ad-462b-8588-e113eeeeab73" providerId="ADAL" clId="{E0B6CFAA-0FBA-4260-B839-EB778B7ED7A7}" dt="2019-06-21T11:14:45.346" v="121" actId="1076"/>
          <ac:graphicFrameMkLst>
            <pc:docMk/>
            <pc:sldMk cId="4176935340" sldId="256"/>
            <ac:graphicFrameMk id="6" creationId="{00000000-0000-0000-0000-000000000000}"/>
          </ac:graphicFrameMkLst>
        </pc:graphicFrameChg>
        <pc:graphicFrameChg chg="add mod modGraphic">
          <ac:chgData name="Adam Robbins" userId="fcd30a94-00ad-462b-8588-e113eeeeab73" providerId="ADAL" clId="{E0B6CFAA-0FBA-4260-B839-EB778B7ED7A7}" dt="2019-06-21T11:14:28.069" v="119"/>
          <ac:graphicFrameMkLst>
            <pc:docMk/>
            <pc:sldMk cId="4176935340" sldId="256"/>
            <ac:graphicFrameMk id="14" creationId="{92D5B5FF-CFD6-48D7-A400-C958AD01BDE5}"/>
          </ac:graphicFrameMkLst>
        </pc:graphicFrame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FBAB933-D456-4BE9-977D-F9C7C2AEB69C}" type="datetimeFigureOut">
              <a:rPr lang="en-GB" smtClean="0"/>
              <a:t>21/06/2019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200150" y="1143000"/>
            <a:ext cx="44577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3DAAB2C-88E3-4407-89CB-FEF3EC98108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802609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baseline="0" dirty="0"/>
          </a:p>
          <a:p>
            <a:endParaRPr lang="en-GB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DAAB2C-88E3-4407-89CB-FEF3EC981080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6868719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1122363"/>
            <a:ext cx="84201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48C159-2E6B-4503-B403-6A4FD5311652}" type="datetimeFigureOut">
              <a:rPr lang="en-GB" smtClean="0"/>
              <a:t>21/06/2019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ED00A6-EA71-4B8D-B695-7A5A8B0694F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830236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48C159-2E6B-4503-B403-6A4FD5311652}" type="datetimeFigureOut">
              <a:rPr lang="en-GB" smtClean="0"/>
              <a:t>21/06/2019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ED00A6-EA71-4B8D-B695-7A5A8B0694F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902607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5879" y="1709740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879" y="4589465"/>
            <a:ext cx="8543925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48C159-2E6B-4503-B403-6A4FD5311652}" type="datetimeFigureOut">
              <a:rPr lang="en-GB" smtClean="0"/>
              <a:t>21/06/2019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ED00A6-EA71-4B8D-B695-7A5A8B0694F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816464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1038" y="1825625"/>
            <a:ext cx="421005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14913" y="1825625"/>
            <a:ext cx="421005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48C159-2E6B-4503-B403-6A4FD5311652}" type="datetimeFigureOut">
              <a:rPr lang="en-GB" smtClean="0"/>
              <a:t>21/06/2019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ED00A6-EA71-4B8D-B695-7A5A8B0694F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441921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365127"/>
            <a:ext cx="8543925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2329" y="1681163"/>
            <a:ext cx="419070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2329" y="2505075"/>
            <a:ext cx="4190702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340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48C159-2E6B-4503-B403-6A4FD5311652}" type="datetimeFigureOut">
              <a:rPr lang="en-GB" smtClean="0"/>
              <a:t>21/06/2019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ED00A6-EA71-4B8D-B695-7A5A8B0694F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483947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48C159-2E6B-4503-B403-6A4FD5311652}" type="datetimeFigureOut">
              <a:rPr lang="en-GB" smtClean="0"/>
              <a:t>21/06/2019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ED00A6-EA71-4B8D-B695-7A5A8B0694F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130723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48C159-2E6B-4503-B403-6A4FD5311652}" type="datetimeFigureOut">
              <a:rPr lang="en-GB" smtClean="0"/>
              <a:t>21/06/2019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ED00A6-EA71-4B8D-B695-7A5A8B0694F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96237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11340" y="987427"/>
            <a:ext cx="5014913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48C159-2E6B-4503-B403-6A4FD5311652}" type="datetimeFigureOut">
              <a:rPr lang="en-GB" smtClean="0"/>
              <a:t>21/06/2019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ED00A6-EA71-4B8D-B695-7A5A8B0694F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112346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211340" y="987427"/>
            <a:ext cx="5014913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48C159-2E6B-4503-B403-6A4FD5311652}" type="datetimeFigureOut">
              <a:rPr lang="en-GB" smtClean="0"/>
              <a:t>21/06/2019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ED00A6-EA71-4B8D-B695-7A5A8B0694F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876496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48C159-2E6B-4503-B403-6A4FD5311652}" type="datetimeFigureOut">
              <a:rPr lang="en-GB" smtClean="0"/>
              <a:t>21/06/2019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ED00A6-EA71-4B8D-B695-7A5A8B0694F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372878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88982" y="365125"/>
            <a:ext cx="2135981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1038" y="365125"/>
            <a:ext cx="6284119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48C159-2E6B-4503-B403-6A4FD5311652}" type="datetimeFigureOut">
              <a:rPr lang="en-GB" smtClean="0"/>
              <a:t>21/06/2019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ED00A6-EA71-4B8D-B695-7A5A8B0694F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951338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348C159-2E6B-4503-B403-6A4FD5311652}" type="datetimeFigureOut">
              <a:rPr lang="en-GB" smtClean="0"/>
              <a:t>21/06/2019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6ED00A6-EA71-4B8D-B695-7A5A8B0694F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171810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7714169"/>
              </p:ext>
            </p:extLst>
          </p:nvPr>
        </p:nvGraphicFramePr>
        <p:xfrm>
          <a:off x="216567" y="539649"/>
          <a:ext cx="4605876" cy="440318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403409">
                  <a:extLst>
                    <a:ext uri="{9D8B030D-6E8A-4147-A177-3AD203B41FA5}">
                      <a16:colId xmlns:a16="http://schemas.microsoft.com/office/drawing/2014/main" val="1085276244"/>
                    </a:ext>
                  </a:extLst>
                </a:gridCol>
                <a:gridCol w="3202467">
                  <a:extLst>
                    <a:ext uri="{9D8B030D-6E8A-4147-A177-3AD203B41FA5}">
                      <a16:colId xmlns:a16="http://schemas.microsoft.com/office/drawing/2014/main" val="570090370"/>
                    </a:ext>
                  </a:extLst>
                </a:gridCol>
              </a:tblGrid>
              <a:tr h="293859">
                <a:tc gridSpan="2">
                  <a:txBody>
                    <a:bodyPr/>
                    <a:lstStyle/>
                    <a:p>
                      <a:r>
                        <a:rPr lang="en-GB" sz="1400" dirty="0">
                          <a:solidFill>
                            <a:schemeClr val="bg1"/>
                          </a:solidFill>
                        </a:rPr>
                        <a:t>1. Keywords</a:t>
                      </a: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 sz="1400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59746907"/>
                  </a:ext>
                </a:extLst>
              </a:tr>
              <a:tr h="440788">
                <a:tc>
                  <a:txBody>
                    <a:bodyPr/>
                    <a:lstStyle/>
                    <a:p>
                      <a:r>
                        <a:rPr lang="en-GB" sz="1200" dirty="0"/>
                        <a:t>Thermal decomposition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GB" sz="1200" dirty="0"/>
                        <a:t>Breaking down a compound by heating it </a:t>
                      </a: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158191453"/>
                  </a:ext>
                </a:extLst>
              </a:tr>
              <a:tr h="440788">
                <a:tc>
                  <a:txBody>
                    <a:bodyPr/>
                    <a:lstStyle/>
                    <a:p>
                      <a:r>
                        <a:rPr lang="en-GB" sz="1200" dirty="0"/>
                        <a:t>Oxidation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GB" sz="1200" dirty="0"/>
                        <a:t>A reaction where</a:t>
                      </a:r>
                      <a:r>
                        <a:rPr lang="en-GB" sz="1200" baseline="0" dirty="0"/>
                        <a:t> oxygen is added to a substance</a:t>
                      </a: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749479431"/>
                  </a:ext>
                </a:extLst>
              </a:tr>
              <a:tr h="440788">
                <a:tc>
                  <a:txBody>
                    <a:bodyPr/>
                    <a:lstStyle/>
                    <a:p>
                      <a:r>
                        <a:rPr lang="en-GB" sz="1200" dirty="0"/>
                        <a:t>Complete combustion 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GB" sz="1200" baseline="0" dirty="0"/>
                        <a:t>Burning a substance in plenty of oxygen</a:t>
                      </a: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130959032"/>
                  </a:ext>
                </a:extLst>
              </a:tr>
              <a:tr h="440788">
                <a:tc>
                  <a:txBody>
                    <a:bodyPr/>
                    <a:lstStyle/>
                    <a:p>
                      <a:r>
                        <a:rPr lang="en-GB" sz="1200" dirty="0"/>
                        <a:t>Incomplete combustion 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GB" sz="1200" baseline="0" dirty="0"/>
                        <a:t>Burning where there is a limited supply of oxygen </a:t>
                      </a: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907415877"/>
                  </a:ext>
                </a:extLst>
              </a:tr>
              <a:tr h="440788">
                <a:tc>
                  <a:txBody>
                    <a:bodyPr/>
                    <a:lstStyle/>
                    <a:p>
                      <a:r>
                        <a:rPr lang="en-GB" sz="1200" dirty="0"/>
                        <a:t>Hydrocarbon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GB" sz="1200" baseline="0" dirty="0"/>
                        <a:t>A compound that only contains carbon and hydrogen</a:t>
                      </a: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595014581"/>
                  </a:ext>
                </a:extLst>
              </a:tr>
              <a:tr h="440788">
                <a:tc>
                  <a:txBody>
                    <a:bodyPr/>
                    <a:lstStyle/>
                    <a:p>
                      <a:r>
                        <a:rPr lang="en-GB" sz="1200" dirty="0"/>
                        <a:t>Fuel 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GB" sz="1200" baseline="0" dirty="0"/>
                        <a:t>A material that is burned to release energy </a:t>
                      </a:r>
                      <a:r>
                        <a:rPr lang="en-GB" sz="1200" baseline="0" dirty="0" err="1"/>
                        <a:t>e.g</a:t>
                      </a:r>
                      <a:r>
                        <a:rPr lang="en-GB" sz="1200" baseline="0" dirty="0"/>
                        <a:t> coal</a:t>
                      </a: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167825266"/>
                  </a:ext>
                </a:extLst>
              </a:tr>
              <a:tr h="440788">
                <a:tc>
                  <a:txBody>
                    <a:bodyPr/>
                    <a:lstStyle/>
                    <a:p>
                      <a:r>
                        <a:rPr lang="en-GB" sz="1200" dirty="0"/>
                        <a:t>Catalyst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GB" sz="1200" dirty="0"/>
                        <a:t>A substance that increases</a:t>
                      </a:r>
                      <a:r>
                        <a:rPr lang="en-GB" sz="1200" baseline="0" dirty="0"/>
                        <a:t> the rate of a reaction without being used up in the reaction</a:t>
                      </a:r>
                      <a:endParaRPr lang="en-GB" sz="1200" dirty="0"/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004008342"/>
                  </a:ext>
                </a:extLst>
              </a:tr>
              <a:tr h="440788">
                <a:tc>
                  <a:txBody>
                    <a:bodyPr/>
                    <a:lstStyle/>
                    <a:p>
                      <a:r>
                        <a:rPr lang="en-GB" sz="1200" dirty="0"/>
                        <a:t>Exothermic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GB" sz="1200" dirty="0"/>
                        <a:t>A</a:t>
                      </a:r>
                      <a:r>
                        <a:rPr lang="en-GB" sz="1200" baseline="0" dirty="0"/>
                        <a:t> reaction that transfers energy to the surroundings</a:t>
                      </a:r>
                      <a:endParaRPr lang="en-GB" sz="1200" dirty="0"/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11198447"/>
                  </a:ext>
                </a:extLst>
              </a:tr>
              <a:tr h="440788">
                <a:tc>
                  <a:txBody>
                    <a:bodyPr/>
                    <a:lstStyle/>
                    <a:p>
                      <a:r>
                        <a:rPr lang="en-GB" sz="1200" dirty="0"/>
                        <a:t>Endothermic 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GB" sz="1200" dirty="0"/>
                        <a:t>A reaction that takes</a:t>
                      </a:r>
                      <a:r>
                        <a:rPr lang="en-GB" sz="1200" baseline="0" dirty="0"/>
                        <a:t> in energy from the surroundings </a:t>
                      </a:r>
                      <a:endParaRPr lang="en-GB" sz="1200" dirty="0"/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909211485"/>
                  </a:ext>
                </a:extLst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188986" y="133470"/>
            <a:ext cx="9348714" cy="369332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chemeClr val="bg1"/>
                </a:solidFill>
              </a:rPr>
              <a:t>9CE Energetics and rates</a:t>
            </a:r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48865428"/>
              </p:ext>
            </p:extLst>
          </p:nvPr>
        </p:nvGraphicFramePr>
        <p:xfrm>
          <a:off x="216567" y="4985642"/>
          <a:ext cx="4605876" cy="1729824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302938">
                  <a:extLst>
                    <a:ext uri="{9D8B030D-6E8A-4147-A177-3AD203B41FA5}">
                      <a16:colId xmlns:a16="http://schemas.microsoft.com/office/drawing/2014/main" val="2371647182"/>
                    </a:ext>
                  </a:extLst>
                </a:gridCol>
                <a:gridCol w="2302938">
                  <a:extLst>
                    <a:ext uri="{9D8B030D-6E8A-4147-A177-3AD203B41FA5}">
                      <a16:colId xmlns:a16="http://schemas.microsoft.com/office/drawing/2014/main" val="138597626"/>
                    </a:ext>
                  </a:extLst>
                </a:gridCol>
              </a:tblGrid>
              <a:tr h="360380">
                <a:tc gridSpan="2">
                  <a:txBody>
                    <a:bodyPr/>
                    <a:lstStyle/>
                    <a:p>
                      <a:r>
                        <a:rPr lang="en-GB" sz="1400" dirty="0">
                          <a:solidFill>
                            <a:schemeClr val="bg1"/>
                          </a:solidFill>
                        </a:rPr>
                        <a:t>2. Combustion</a:t>
                      </a:r>
                    </a:p>
                  </a:txBody>
                  <a:tcPr>
                    <a:solidFill>
                      <a:schemeClr val="tx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 sz="1400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65164153"/>
                  </a:ext>
                </a:extLst>
              </a:tr>
              <a:tr h="306323">
                <a:tc>
                  <a:txBody>
                    <a:bodyPr/>
                    <a:lstStyle/>
                    <a:p>
                      <a:r>
                        <a:rPr lang="en-GB" sz="1100" dirty="0"/>
                        <a:t>Complete combustion 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100" dirty="0"/>
                        <a:t>Incomplete combustion 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25406577"/>
                  </a:ext>
                </a:extLst>
              </a:tr>
              <a:tr h="558589">
                <a:tc>
                  <a:txBody>
                    <a:bodyPr/>
                    <a:lstStyle/>
                    <a:p>
                      <a:r>
                        <a:rPr lang="en-GB" sz="1100" dirty="0"/>
                        <a:t>Hydrogen combines with oxygen to make </a:t>
                      </a:r>
                      <a:r>
                        <a:rPr lang="en-GB" sz="11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</a:t>
                      </a:r>
                      <a:r>
                        <a:rPr lang="en-GB" sz="1100" kern="1200" baseline="-250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  <a:r>
                        <a:rPr lang="en-GB" sz="11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</a:t>
                      </a:r>
                      <a:r>
                        <a:rPr lang="en-GB" sz="14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endParaRPr lang="en-GB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100" dirty="0"/>
                        <a:t>Water and carbon dioxide still produced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70738940"/>
                  </a:ext>
                </a:extLst>
              </a:tr>
              <a:tr h="504532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dirty="0"/>
                        <a:t>Carbon combines</a:t>
                      </a:r>
                      <a:r>
                        <a:rPr lang="en-GB" sz="1100" baseline="0" dirty="0"/>
                        <a:t> with oxygen to make </a:t>
                      </a:r>
                      <a:r>
                        <a:rPr lang="en-GB" sz="11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CO</a:t>
                      </a:r>
                      <a:r>
                        <a:rPr lang="en-GB" sz="1100" kern="1200" baseline="-250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  <a:r>
                        <a:rPr lang="en-GB" sz="110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   </a:t>
                      </a:r>
                      <a:endParaRPr lang="en-GB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100" dirty="0"/>
                        <a:t>Toxic</a:t>
                      </a:r>
                      <a:r>
                        <a:rPr lang="en-GB" sz="1100" baseline="0" dirty="0"/>
                        <a:t> carbon monoxide and carbon particles (soot) are also produced</a:t>
                      </a:r>
                      <a:endParaRPr lang="en-GB" sz="11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51885113"/>
                  </a:ext>
                </a:extLst>
              </a:tr>
            </a:tbl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5623547" y="6192246"/>
            <a:ext cx="338488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/>
              <a:t>A – reaction with catalyst </a:t>
            </a:r>
          </a:p>
          <a:p>
            <a:r>
              <a:rPr lang="en-GB" sz="1400" dirty="0"/>
              <a:t>B – reaction with no catalyst </a:t>
            </a:r>
          </a:p>
        </p:txBody>
      </p:sp>
      <p:grpSp>
        <p:nvGrpSpPr>
          <p:cNvPr id="11" name="Group 10"/>
          <p:cNvGrpSpPr/>
          <p:nvPr/>
        </p:nvGrpSpPr>
        <p:grpSpPr>
          <a:xfrm>
            <a:off x="5579431" y="3766184"/>
            <a:ext cx="3429000" cy="2786142"/>
            <a:chOff x="6133294" y="2987812"/>
            <a:chExt cx="3429000" cy="2914650"/>
          </a:xfrm>
        </p:grpSpPr>
        <p:pic>
          <p:nvPicPr>
            <p:cNvPr id="1028" name="Picture 4" descr="Image result for rate of reaction diagram with and without catalyst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133294" y="2987812"/>
              <a:ext cx="3429000" cy="291465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0" name="TextBox 9"/>
            <p:cNvSpPr txBox="1"/>
            <p:nvPr/>
          </p:nvSpPr>
          <p:spPr>
            <a:xfrm>
              <a:off x="7847794" y="3068022"/>
              <a:ext cx="30709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dirty="0"/>
                <a:t>A</a:t>
              </a:r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9199599" y="3091752"/>
              <a:ext cx="30709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dirty="0"/>
                <a:t>B</a:t>
              </a:r>
            </a:p>
          </p:txBody>
        </p:sp>
      </p:grpSp>
      <p:graphicFrame>
        <p:nvGraphicFramePr>
          <p:cNvPr id="14" name="Table 13">
            <a:extLst>
              <a:ext uri="{FF2B5EF4-FFF2-40B4-BE49-F238E27FC236}">
                <a16:creationId xmlns:a16="http://schemas.microsoft.com/office/drawing/2014/main" id="{92D5B5FF-CFD6-48D7-A400-C958AD01BDE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04757132"/>
              </p:ext>
            </p:extLst>
          </p:nvPr>
        </p:nvGraphicFramePr>
        <p:xfrm>
          <a:off x="4953000" y="556618"/>
          <a:ext cx="4605876" cy="315575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000577">
                  <a:extLst>
                    <a:ext uri="{9D8B030D-6E8A-4147-A177-3AD203B41FA5}">
                      <a16:colId xmlns:a16="http://schemas.microsoft.com/office/drawing/2014/main" val="4156653736"/>
                    </a:ext>
                  </a:extLst>
                </a:gridCol>
                <a:gridCol w="729593">
                  <a:extLst>
                    <a:ext uri="{9D8B030D-6E8A-4147-A177-3AD203B41FA5}">
                      <a16:colId xmlns:a16="http://schemas.microsoft.com/office/drawing/2014/main" val="3598031875"/>
                    </a:ext>
                  </a:extLst>
                </a:gridCol>
                <a:gridCol w="696219">
                  <a:extLst>
                    <a:ext uri="{9D8B030D-6E8A-4147-A177-3AD203B41FA5}">
                      <a16:colId xmlns:a16="http://schemas.microsoft.com/office/drawing/2014/main" val="1911671477"/>
                    </a:ext>
                  </a:extLst>
                </a:gridCol>
                <a:gridCol w="2179487">
                  <a:extLst>
                    <a:ext uri="{9D8B030D-6E8A-4147-A177-3AD203B41FA5}">
                      <a16:colId xmlns:a16="http://schemas.microsoft.com/office/drawing/2014/main" val="786078668"/>
                    </a:ext>
                  </a:extLst>
                </a:gridCol>
              </a:tblGrid>
              <a:tr h="313697">
                <a:tc gridSpan="4">
                  <a:txBody>
                    <a:bodyPr/>
                    <a:lstStyle/>
                    <a:p>
                      <a:r>
                        <a:rPr lang="en-GB" sz="1000" dirty="0">
                          <a:solidFill>
                            <a:schemeClr val="bg1"/>
                          </a:solidFill>
                          <a:latin typeface="+mn-lt"/>
                        </a:rPr>
                        <a:t>3. Factors affecting rate of reaction</a:t>
                      </a: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85960020"/>
                  </a:ext>
                </a:extLst>
              </a:tr>
              <a:tr h="486246">
                <a:tc>
                  <a:txBody>
                    <a:bodyPr/>
                    <a:lstStyle/>
                    <a:p>
                      <a:r>
                        <a:rPr lang="en-GB" sz="1100" dirty="0">
                          <a:latin typeface="+mn-lt"/>
                        </a:rPr>
                        <a:t>Factor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GB" sz="1100" dirty="0">
                          <a:latin typeface="+mn-lt"/>
                        </a:rPr>
                        <a:t>Change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GB" sz="1100" dirty="0">
                          <a:latin typeface="+mn-lt"/>
                        </a:rPr>
                        <a:t>Effect on rate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GB" sz="1100" dirty="0">
                          <a:latin typeface="+mn-lt"/>
                        </a:rPr>
                        <a:t>Reason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45870250"/>
                  </a:ext>
                </a:extLst>
              </a:tr>
              <a:tr h="756383">
                <a:tc>
                  <a:txBody>
                    <a:bodyPr/>
                    <a:lstStyle/>
                    <a:p>
                      <a:r>
                        <a:rPr lang="en-GB" sz="1100" dirty="0">
                          <a:latin typeface="+mn-lt"/>
                        </a:rPr>
                        <a:t>Temperature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GB" sz="1100" dirty="0">
                          <a:latin typeface="+mn-lt"/>
                        </a:rPr>
                        <a:t>Increase 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GB" sz="1100" dirty="0">
                          <a:latin typeface="+mn-lt"/>
                        </a:rPr>
                        <a:t>Increase 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GB" sz="1100" dirty="0">
                          <a:latin typeface="+mn-lt"/>
                        </a:rPr>
                        <a:t>The particles are moving faster so collide more often and with a greater proportion of successful collisions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00788810"/>
                  </a:ext>
                </a:extLst>
              </a:tr>
              <a:tr h="486246">
                <a:tc>
                  <a:txBody>
                    <a:bodyPr/>
                    <a:lstStyle/>
                    <a:p>
                      <a:r>
                        <a:rPr lang="en-GB" sz="1100" dirty="0">
                          <a:latin typeface="+mn-lt"/>
                        </a:rPr>
                        <a:t>Concentration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GB" sz="1100" dirty="0">
                          <a:latin typeface="+mn-lt"/>
                        </a:rPr>
                        <a:t>Increase 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GB" sz="1100" dirty="0">
                          <a:latin typeface="+mn-lt"/>
                        </a:rPr>
                        <a:t>Increase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GB" sz="1100" dirty="0">
                          <a:latin typeface="+mn-lt"/>
                        </a:rPr>
                        <a:t>The are more particles so collisions are more frequent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06607095"/>
                  </a:ext>
                </a:extLst>
              </a:tr>
              <a:tr h="486246">
                <a:tc>
                  <a:txBody>
                    <a:bodyPr/>
                    <a:lstStyle/>
                    <a:p>
                      <a:r>
                        <a:rPr lang="en-GB" sz="1100" dirty="0">
                          <a:latin typeface="+mn-lt"/>
                        </a:rPr>
                        <a:t>Surface area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GB" sz="1100" dirty="0">
                          <a:latin typeface="+mn-lt"/>
                        </a:rPr>
                        <a:t>Increase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GB" sz="1100" dirty="0">
                          <a:latin typeface="+mn-lt"/>
                        </a:rPr>
                        <a:t>Increase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GB" sz="1100" dirty="0">
                          <a:latin typeface="+mn-lt"/>
                        </a:rPr>
                        <a:t>There are more particles available so more collisions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55132990"/>
                  </a:ext>
                </a:extLst>
              </a:tr>
              <a:tr h="621315">
                <a:tc>
                  <a:txBody>
                    <a:bodyPr/>
                    <a:lstStyle/>
                    <a:p>
                      <a:r>
                        <a:rPr lang="en-GB" sz="1100" dirty="0">
                          <a:latin typeface="+mn-lt"/>
                        </a:rPr>
                        <a:t>Catalyst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GB" sz="1100" dirty="0">
                          <a:latin typeface="+mn-lt"/>
                        </a:rPr>
                        <a:t>add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GB" sz="1100" dirty="0">
                          <a:latin typeface="+mn-lt"/>
                        </a:rPr>
                        <a:t>increase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GB" sz="1100" dirty="0">
                          <a:latin typeface="+mn-lt"/>
                        </a:rPr>
                        <a:t>The lower activation energy means more particles can successfully collide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9099707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7693534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dlc_DocId xmlns="47a1c483-ba94-41ad-97c3-d6e1f3c4ca98">PJQPYFU374CA-213884017-221528</_dlc_DocId>
    <_dlc_DocIdUrl xmlns="47a1c483-ba94-41ad-97c3-d6e1f3c4ca98">
      <Url>https://regisschool.sharepoint.com/sites/teachingdrive/_layouts/15/DocIdRedir.aspx?ID=PJQPYFU374CA-213884017-221528</Url>
      <Description>PJQPYFU374CA-213884017-221528</Description>
    </_dlc_DocIdUrl>
    <Target_x0020_Audiences xmlns="4b77dae2-3af7-4fca-9bb3-cb256f803a24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Url/>
    <Assembly>Microsoft.Office.DocumentManagement, Version=16.0.0.0, Culture=neutral, PublicKeyToken=71e9bce111e9429c</Assembly>
    <Class>Microsoft.Office.DocumentManagement.Internal.DocIdHandler</Class>
    <Data/>
    <Filter/>
  </Receiver>
</spe:Receivers>
</file>

<file path=customXml/item4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5E93AC6C5E0664DBF32FA5C9823AEEE" ma:contentTypeVersion="4161" ma:contentTypeDescription="Create a new document." ma:contentTypeScope="" ma:versionID="44b370c810a3dd09f6ec9ae7e9f2cfc1">
  <xsd:schema xmlns:xsd="http://www.w3.org/2001/XMLSchema" xmlns:xs="http://www.w3.org/2001/XMLSchema" xmlns:p="http://schemas.microsoft.com/office/2006/metadata/properties" xmlns:ns2="47a1c483-ba94-41ad-97c3-d6e1f3c4ca98" xmlns:ns3="4b77dae2-3af7-4fca-9bb3-cb256f803a24" targetNamespace="http://schemas.microsoft.com/office/2006/metadata/properties" ma:root="true" ma:fieldsID="f11d10924fb1ac594e74a6884c96664d" ns2:_="" ns3:_="">
    <xsd:import namespace="47a1c483-ba94-41ad-97c3-d6e1f3c4ca98"/>
    <xsd:import namespace="4b77dae2-3af7-4fca-9bb3-cb256f803a24"/>
    <xsd:element name="properties">
      <xsd:complexType>
        <xsd:sequence>
          <xsd:element name="documentManagement">
            <xsd:complexType>
              <xsd:all>
                <xsd:element ref="ns2:_dlc_DocId" minOccurs="0"/>
                <xsd:element ref="ns2:_dlc_DocIdUrl" minOccurs="0"/>
                <xsd:element ref="ns2:_dlc_DocIdPersistId" minOccurs="0"/>
                <xsd:element ref="ns3:MediaServiceMetadata" minOccurs="0"/>
                <xsd:element ref="ns3:MediaServiceFastMetadata" minOccurs="0"/>
                <xsd:element ref="ns3:MediaServiceDateTaken" minOccurs="0"/>
                <xsd:element ref="ns3:MediaServiceAutoTags" minOccurs="0"/>
                <xsd:element ref="ns3:MediaServiceOCR" minOccurs="0"/>
                <xsd:element ref="ns3:MediaServiceLocation" minOccurs="0"/>
                <xsd:element ref="ns2:SharedWithUsers" minOccurs="0"/>
                <xsd:element ref="ns2:SharedWithDetails" minOccurs="0"/>
                <xsd:element ref="ns3:Target_x0020_Audiences" minOccurs="0"/>
                <xsd:element ref="ns3:MediaServiceGenerationTime" minOccurs="0"/>
                <xsd:element ref="ns3:MediaServiceEventHashCode" minOccurs="0"/>
                <xsd:element ref="ns3:MediaServiceAutoKeyPoints" minOccurs="0"/>
                <xsd:element ref="ns3:MediaServiceKeyPoints" minOccurs="0"/>
                <xsd:element ref="ns3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7a1c483-ba94-41ad-97c3-d6e1f3c4ca98" elementFormDefault="qualified">
    <xsd:import namespace="http://schemas.microsoft.com/office/2006/documentManagement/types"/>
    <xsd:import namespace="http://schemas.microsoft.com/office/infopath/2007/PartnerControls"/>
    <xsd:element name="_dlc_DocId" ma:index="8" nillable="true" ma:displayName="Document ID Value" ma:description="The value of the document ID assigned to this item." ma:internalName="_dlc_DocId" ma:readOnly="true">
      <xsd:simpleType>
        <xsd:restriction base="dms:Text"/>
      </xsd:simpleType>
    </xsd:element>
    <xsd:element name="_dlc_DocIdUrl" ma:index="9" nillable="true" ma:displayName="Document ID" ma:description="Permanent link to this document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10" nillable="true" ma:displayName="Persist ID" ma:description="Keep ID on add." ma:hidden="true" ma:internalName="_dlc_DocIdPersistId" ma:readOnly="true">
      <xsd:simpleType>
        <xsd:restriction base="dms:Boolean"/>
      </xsd:simpleType>
    </xsd:element>
    <xsd:element name="SharedWithUsers" ma:index="17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8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b77dae2-3af7-4fca-9bb3-cb256f803a2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1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3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6" nillable="true" ma:displayName="Location" ma:internalName="MediaServiceLocation" ma:readOnly="true">
      <xsd:simpleType>
        <xsd:restriction base="dms:Text"/>
      </xsd:simpleType>
    </xsd:element>
    <xsd:element name="Target_x0020_Audiences" ma:index="19" nillable="true" ma:displayName="Target Audiences" ma:internalName="Target_x0020_Audiences">
      <xsd:simpleType>
        <xsd:restriction base="dms:Unknown"/>
      </xsd:simpleType>
    </xsd:element>
    <xsd:element name="MediaServiceGenerationTime" ma:index="20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1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22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23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24" nillable="true" ma:displayName="Length (seconds)" ma:internalName="MediaLengthInSeconds" ma:readOnly="tru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4C5BE8A2-1594-45DF-93B0-AA304DDF875D}">
  <ds:schemaRefs>
    <ds:schemaRef ds:uri="http://purl.org/dc/dcmitype/"/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http://schemas.microsoft.com/office/2006/documentManagement/types"/>
    <ds:schemaRef ds:uri="http://www.w3.org/XML/1998/namespace"/>
    <ds:schemaRef ds:uri="47a1c483-ba94-41ad-97c3-d6e1f3c4ca98"/>
    <ds:schemaRef ds:uri="http://purl.org/dc/terms/"/>
    <ds:schemaRef ds:uri="http://schemas.microsoft.com/office/infopath/2007/PartnerControls"/>
    <ds:schemaRef ds:uri="4b77dae2-3af7-4fca-9bb3-cb256f803a24"/>
  </ds:schemaRefs>
</ds:datastoreItem>
</file>

<file path=customXml/itemProps2.xml><?xml version="1.0" encoding="utf-8"?>
<ds:datastoreItem xmlns:ds="http://schemas.openxmlformats.org/officeDocument/2006/customXml" ds:itemID="{85ACB934-234A-45C2-9E7E-F180D26D7546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D7BBDA33-8974-494A-9D9E-2ED8A29487E7}">
  <ds:schemaRefs>
    <ds:schemaRef ds:uri="http://schemas.microsoft.com/sharepoint/events"/>
  </ds:schemaRefs>
</ds:datastoreItem>
</file>

<file path=customXml/itemProps4.xml><?xml version="1.0" encoding="utf-8"?>
<ds:datastoreItem xmlns:ds="http://schemas.openxmlformats.org/officeDocument/2006/customXml" ds:itemID="{E1D0C9D0-3442-4464-9DED-74DD0458A323}"/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84</TotalTime>
  <Words>227</Words>
  <Application>Microsoft Office PowerPoint</Application>
  <PresentationFormat>A4 Paper (210x297 mm)</PresentationFormat>
  <Paragraphs>53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Company>The Regis School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Jessica.Hall@theregisschool.co.uk</dc:creator>
  <cp:lastModifiedBy>Adam Robbins</cp:lastModifiedBy>
  <cp:revision>3</cp:revision>
  <dcterms:created xsi:type="dcterms:W3CDTF">2018-06-07T10:34:09Z</dcterms:created>
  <dcterms:modified xsi:type="dcterms:W3CDTF">2019-06-21T11:14:48Z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0x01010055E93AC6C5E0664DBF32FA5C9823AEEE</vt:lpwstr>
  </property>
  <property fmtid="{D5CDD505-2E9C-101B-9397-08002B2CF9AE}" pid="3" name="Order">
    <vt:r8>22152800</vt:r8>
  </property>
  <property fmtid="{D5CDD505-2E9C-101B-9397-08002B2CF9AE}" pid="4" name="_dlc_DocIdItemGuid">
    <vt:lpwstr>4749d336-61fc-57c9-9ad2-5bfd70acac89</vt:lpwstr>
  </property>
</Properties>
</file>