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B6472-8026-6422-D551-5F164E6B2F46}" v="6" dt="2020-07-01T09:07:06.101"/>
    <p1510:client id="{B0332EBD-7A67-F3D6-AF2F-6AA483098419}" v="8" dt="2020-07-01T09:18:16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942" y="84"/>
      </p:cViewPr>
      <p:guideLst>
        <p:guide orient="horz" pos="1752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BC02ABD0-8D01-4F67-8962-B3F7695BB042}"/>
    <pc:docChg chg="undo custSel modSld">
      <pc:chgData name="Adam Robbins" userId="fcd30a94-00ad-462b-8588-e113eeeeab73" providerId="ADAL" clId="{BC02ABD0-8D01-4F67-8962-B3F7695BB042}" dt="2019-06-21T11:25:40.203" v="253" actId="1076"/>
      <pc:docMkLst>
        <pc:docMk/>
      </pc:docMkLst>
      <pc:sldChg chg="addSp delSp modSp">
        <pc:chgData name="Adam Robbins" userId="fcd30a94-00ad-462b-8588-e113eeeeab73" providerId="ADAL" clId="{BC02ABD0-8D01-4F67-8962-B3F7695BB042}" dt="2019-06-21T11:25:40.203" v="253" actId="1076"/>
        <pc:sldMkLst>
          <pc:docMk/>
          <pc:sldMk cId="2278990515" sldId="256"/>
        </pc:sldMkLst>
        <pc:spChg chg="add mod">
          <ac:chgData name="Adam Robbins" userId="fcd30a94-00ad-462b-8588-e113eeeeab73" providerId="ADAL" clId="{BC02ABD0-8D01-4F67-8962-B3F7695BB042}" dt="2019-06-21T11:22:12.516" v="128" actId="14100"/>
          <ac:spMkLst>
            <pc:docMk/>
            <pc:sldMk cId="2278990515" sldId="256"/>
            <ac:spMk id="2" creationId="{10A66BCB-4649-43B1-9DFE-0B49A5189B9F}"/>
          </ac:spMkLst>
        </pc:spChg>
        <pc:spChg chg="add mod">
          <ac:chgData name="Adam Robbins" userId="fcd30a94-00ad-462b-8588-e113eeeeab73" providerId="ADAL" clId="{BC02ABD0-8D01-4F67-8962-B3F7695BB042}" dt="2019-06-21T11:25:22.923" v="248" actId="14100"/>
          <ac:spMkLst>
            <pc:docMk/>
            <pc:sldMk cId="2278990515" sldId="256"/>
            <ac:spMk id="3" creationId="{4641F614-019B-4F99-80F4-0FBB108373ED}"/>
          </ac:spMkLst>
        </pc:spChg>
        <pc:spChg chg="mod">
          <ac:chgData name="Adam Robbins" userId="fcd30a94-00ad-462b-8588-e113eeeeab73" providerId="ADAL" clId="{BC02ABD0-8D01-4F67-8962-B3F7695BB042}" dt="2019-06-21T11:19:02.772" v="23" actId="404"/>
          <ac:spMkLst>
            <pc:docMk/>
            <pc:sldMk cId="2278990515" sldId="256"/>
            <ac:spMk id="4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28.098" v="54" actId="1076"/>
          <ac:spMkLst>
            <pc:docMk/>
            <pc:sldMk cId="2278990515" sldId="256"/>
            <ac:spMk id="9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28.098" v="54" actId="1076"/>
          <ac:spMkLst>
            <pc:docMk/>
            <pc:sldMk cId="2278990515" sldId="256"/>
            <ac:spMk id="10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1:01.062" v="65" actId="20577"/>
          <ac:spMkLst>
            <pc:docMk/>
            <pc:sldMk cId="2278990515" sldId="256"/>
            <ac:spMk id="11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2:19.897" v="130" actId="6549"/>
          <ac:spMkLst>
            <pc:docMk/>
            <pc:sldMk cId="2278990515" sldId="256"/>
            <ac:spMk id="12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3:18.912" v="169" actId="20577"/>
          <ac:spMkLst>
            <pc:docMk/>
            <pc:sldMk cId="2278990515" sldId="256"/>
            <ac:spMk id="14" creationId="{00000000-0000-0000-0000-000000000000}"/>
          </ac:spMkLst>
        </pc:spChg>
        <pc:spChg chg="del">
          <ac:chgData name="Adam Robbins" userId="fcd30a94-00ad-462b-8588-e113eeeeab73" providerId="ADAL" clId="{BC02ABD0-8D01-4F67-8962-B3F7695BB042}" dt="2019-06-21T11:19:08.426" v="24" actId="478"/>
          <ac:spMkLst>
            <pc:docMk/>
            <pc:sldMk cId="2278990515" sldId="256"/>
            <ac:spMk id="15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16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17" creationId="{00000000-0000-0000-0000-000000000000}"/>
          </ac:spMkLst>
        </pc:spChg>
        <pc:spChg chg="del mod">
          <ac:chgData name="Adam Robbins" userId="fcd30a94-00ad-462b-8588-e113eeeeab73" providerId="ADAL" clId="{BC02ABD0-8D01-4F67-8962-B3F7695BB042}" dt="2019-06-21T11:20:31.131" v="55" actId="478"/>
          <ac:spMkLst>
            <pc:docMk/>
            <pc:sldMk cId="2278990515" sldId="256"/>
            <ac:spMk id="19" creationId="{00000000-0000-0000-0000-000000000000}"/>
          </ac:spMkLst>
        </pc:spChg>
        <pc:spChg chg="del mod">
          <ac:chgData name="Adam Robbins" userId="fcd30a94-00ad-462b-8588-e113eeeeab73" providerId="ADAL" clId="{BC02ABD0-8D01-4F67-8962-B3F7695BB042}" dt="2019-06-21T11:21:10.091" v="67" actId="478"/>
          <ac:spMkLst>
            <pc:docMk/>
            <pc:sldMk cId="2278990515" sldId="256"/>
            <ac:spMk id="20" creationId="{00000000-0000-0000-0000-000000000000}"/>
          </ac:spMkLst>
        </pc:spChg>
        <pc:spChg chg="del">
          <ac:chgData name="Adam Robbins" userId="fcd30a94-00ad-462b-8588-e113eeeeab73" providerId="ADAL" clId="{BC02ABD0-8D01-4F67-8962-B3F7695BB042}" dt="2019-06-21T11:23:04.786" v="162" actId="478"/>
          <ac:spMkLst>
            <pc:docMk/>
            <pc:sldMk cId="2278990515" sldId="256"/>
            <ac:spMk id="21" creationId="{00000000-0000-0000-0000-000000000000}"/>
          </ac:spMkLst>
        </pc:spChg>
        <pc:spChg chg="del">
          <ac:chgData name="Adam Robbins" userId="fcd30a94-00ad-462b-8588-e113eeeeab73" providerId="ADAL" clId="{BC02ABD0-8D01-4F67-8962-B3F7695BB042}" dt="2019-06-21T11:24:08.658" v="198" actId="478"/>
          <ac:spMkLst>
            <pc:docMk/>
            <pc:sldMk cId="2278990515" sldId="256"/>
            <ac:spMk id="22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5:40.203" v="253" actId="1076"/>
          <ac:spMkLst>
            <pc:docMk/>
            <pc:sldMk cId="2278990515" sldId="256"/>
            <ac:spMk id="24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26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27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28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29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30" creationId="{00000000-0000-0000-0000-000000000000}"/>
          </ac:spMkLst>
        </pc:spChg>
        <pc:spChg chg="mod">
          <ac:chgData name="Adam Robbins" userId="fcd30a94-00ad-462b-8588-e113eeeeab73" providerId="ADAL" clId="{BC02ABD0-8D01-4F67-8962-B3F7695BB042}" dt="2019-06-21T11:20:17.547" v="53" actId="1076"/>
          <ac:spMkLst>
            <pc:docMk/>
            <pc:sldMk cId="2278990515" sldId="256"/>
            <ac:spMk id="31" creationId="{00000000-0000-0000-0000-000000000000}"/>
          </ac:spMkLst>
        </pc:spChg>
        <pc:spChg chg="add mod">
          <ac:chgData name="Adam Robbins" userId="fcd30a94-00ad-462b-8588-e113eeeeab73" providerId="ADAL" clId="{BC02ABD0-8D01-4F67-8962-B3F7695BB042}" dt="2019-06-21T11:22:46.638" v="158" actId="20577"/>
          <ac:spMkLst>
            <pc:docMk/>
            <pc:sldMk cId="2278990515" sldId="256"/>
            <ac:spMk id="32" creationId="{87922FDE-4713-4DDB-8ADE-E689641FB9C2}"/>
          </ac:spMkLst>
        </pc:spChg>
        <pc:spChg chg="add mod">
          <ac:chgData name="Adam Robbins" userId="fcd30a94-00ad-462b-8588-e113eeeeab73" providerId="ADAL" clId="{BC02ABD0-8D01-4F67-8962-B3F7695BB042}" dt="2019-06-21T11:23:49.874" v="194" actId="1076"/>
          <ac:spMkLst>
            <pc:docMk/>
            <pc:sldMk cId="2278990515" sldId="256"/>
            <ac:spMk id="33" creationId="{FB8ECF3E-52B5-4729-AE36-756BF9F7F5F8}"/>
          </ac:spMkLst>
        </pc:spChg>
        <pc:graphicFrameChg chg="mod modGraphic">
          <ac:chgData name="Adam Robbins" userId="fcd30a94-00ad-462b-8588-e113eeeeab73" providerId="ADAL" clId="{BC02ABD0-8D01-4F67-8962-B3F7695BB042}" dt="2019-06-21T11:20:04.059" v="51"/>
          <ac:graphicFrameMkLst>
            <pc:docMk/>
            <pc:sldMk cId="2278990515" sldId="256"/>
            <ac:graphicFrameMk id="5" creationId="{00000000-0000-0000-0000-000000000000}"/>
          </ac:graphicFrameMkLst>
        </pc:graphicFrameChg>
        <pc:graphicFrameChg chg="mod">
          <ac:chgData name="Adam Robbins" userId="fcd30a94-00ad-462b-8588-e113eeeeab73" providerId="ADAL" clId="{BC02ABD0-8D01-4F67-8962-B3F7695BB042}" dt="2019-06-21T11:20:28.098" v="54" actId="1076"/>
          <ac:graphicFrameMkLst>
            <pc:docMk/>
            <pc:sldMk cId="2278990515" sldId="256"/>
            <ac:graphicFrameMk id="8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BC02ABD0-8D01-4F67-8962-B3F7695BB042}" dt="2019-06-21T11:24:47.458" v="210" actId="1076"/>
          <ac:graphicFrameMkLst>
            <pc:docMk/>
            <pc:sldMk cId="2278990515" sldId="256"/>
            <ac:graphicFrameMk id="13" creationId="{00000000-0000-0000-0000-000000000000}"/>
          </ac:graphicFrameMkLst>
        </pc:graphicFrameChg>
        <pc:picChg chg="mod">
          <ac:chgData name="Adam Robbins" userId="fcd30a94-00ad-462b-8588-e113eeeeab73" providerId="ADAL" clId="{BC02ABD0-8D01-4F67-8962-B3F7695BB042}" dt="2019-06-21T11:20:17.547" v="53" actId="1076"/>
          <ac:picMkLst>
            <pc:docMk/>
            <pc:sldMk cId="2278990515" sldId="256"/>
            <ac:picMk id="1030" creationId="{00000000-0000-0000-0000-000000000000}"/>
          </ac:picMkLst>
        </pc:picChg>
      </pc:sldChg>
    </pc:docChg>
  </pc:docChgLst>
  <pc:docChgLst>
    <pc:chgData name="Rebecca Offer" userId="S::rebecca.offer@theregisschool.co.uk::1f9e06ec-ff52-4745-86fc-81a0c02d962d" providerId="AD" clId="Web-{30BB6472-8026-6422-D551-5F164E6B2F46}"/>
    <pc:docChg chg="modSld">
      <pc:chgData name="Rebecca Offer" userId="S::rebecca.offer@theregisschool.co.uk::1f9e06ec-ff52-4745-86fc-81a0c02d962d" providerId="AD" clId="Web-{30BB6472-8026-6422-D551-5F164E6B2F46}" dt="2020-07-01T09:06:52.210" v="3"/>
      <pc:docMkLst>
        <pc:docMk/>
      </pc:docMkLst>
      <pc:sldChg chg="modSp">
        <pc:chgData name="Rebecca Offer" userId="S::rebecca.offer@theregisschool.co.uk::1f9e06ec-ff52-4745-86fc-81a0c02d962d" providerId="AD" clId="Web-{30BB6472-8026-6422-D551-5F164E6B2F46}" dt="2020-07-01T09:06:52.210" v="3"/>
        <pc:sldMkLst>
          <pc:docMk/>
          <pc:sldMk cId="2278990515" sldId="256"/>
        </pc:sldMkLst>
        <pc:graphicFrameChg chg="mod modGraphic">
          <ac:chgData name="Rebecca Offer" userId="S::rebecca.offer@theregisschool.co.uk::1f9e06ec-ff52-4745-86fc-81a0c02d962d" providerId="AD" clId="Web-{30BB6472-8026-6422-D551-5F164E6B2F46}" dt="2020-07-01T09:06:52.210" v="3"/>
          <ac:graphicFrameMkLst>
            <pc:docMk/>
            <pc:sldMk cId="2278990515" sldId="256"/>
            <ac:graphicFrameMk id="5" creationId="{00000000-0000-0000-0000-000000000000}"/>
          </ac:graphicFrameMkLst>
        </pc:graphicFrameChg>
        <pc:graphicFrameChg chg="modGraphic">
          <ac:chgData name="Rebecca Offer" userId="S::rebecca.offer@theregisschool.co.uk::1f9e06ec-ff52-4745-86fc-81a0c02d962d" providerId="AD" clId="Web-{30BB6472-8026-6422-D551-5F164E6B2F46}" dt="2020-07-01T09:06:46.928" v="0"/>
          <ac:graphicFrameMkLst>
            <pc:docMk/>
            <pc:sldMk cId="2278990515" sldId="256"/>
            <ac:graphicFrameMk id="8" creationId="{00000000-0000-0000-0000-000000000000}"/>
          </ac:graphicFrameMkLst>
        </pc:graphicFrameChg>
      </pc:sldChg>
    </pc:docChg>
  </pc:docChgLst>
  <pc:docChgLst>
    <pc:chgData clId="Web-{B0332EBD-7A67-F3D6-AF2F-6AA483098419}"/>
    <pc:docChg chg="modSld">
      <pc:chgData name="" userId="" providerId="" clId="Web-{B0332EBD-7A67-F3D6-AF2F-6AA483098419}" dt="2020-07-01T09:18:12.009" v="3"/>
      <pc:docMkLst>
        <pc:docMk/>
      </pc:docMkLst>
      <pc:sldChg chg="modSp">
        <pc:chgData name="" userId="" providerId="" clId="Web-{B0332EBD-7A67-F3D6-AF2F-6AA483098419}" dt="2020-07-01T09:18:12.009" v="3"/>
        <pc:sldMkLst>
          <pc:docMk/>
          <pc:sldMk cId="2278990515" sldId="256"/>
        </pc:sldMkLst>
        <pc:graphicFrameChg chg="mod modGraphic">
          <ac:chgData name="" userId="" providerId="" clId="Web-{B0332EBD-7A67-F3D6-AF2F-6AA483098419}" dt="2020-07-01T09:18:12.009" v="3"/>
          <ac:graphicFrameMkLst>
            <pc:docMk/>
            <pc:sldMk cId="2278990515" sldId="256"/>
            <ac:graphicFrameMk id="5" creationId="{00000000-0000-0000-0000-000000000000}"/>
          </ac:graphicFrameMkLst>
        </pc:graphicFrameChg>
      </pc:sldChg>
    </pc:docChg>
  </pc:docChgLst>
  <pc:docChgLst>
    <pc:chgData name="Rebecca Offer" userId="S::rebecca.offer@theregisschool.co.uk::1f9e06ec-ff52-4745-86fc-81a0c02d962d" providerId="AD" clId="Web-{B0332EBD-7A67-F3D6-AF2F-6AA483098419}"/>
    <pc:docChg chg="modSld">
      <pc:chgData name="Rebecca Offer" userId="S::rebecca.offer@theregisschool.co.uk::1f9e06ec-ff52-4745-86fc-81a0c02d962d" providerId="AD" clId="Web-{B0332EBD-7A67-F3D6-AF2F-6AA483098419}" dt="2020-07-01T09:18:13.166" v="1"/>
      <pc:docMkLst>
        <pc:docMk/>
      </pc:docMkLst>
      <pc:sldChg chg="modSp">
        <pc:chgData name="Rebecca Offer" userId="S::rebecca.offer@theregisschool.co.uk::1f9e06ec-ff52-4745-86fc-81a0c02d962d" providerId="AD" clId="Web-{B0332EBD-7A67-F3D6-AF2F-6AA483098419}" dt="2020-07-01T09:18:13.166" v="1"/>
        <pc:sldMkLst>
          <pc:docMk/>
          <pc:sldMk cId="2278990515" sldId="256"/>
        </pc:sldMkLst>
        <pc:graphicFrameChg chg="mod modGraphic">
          <ac:chgData name="Rebecca Offer" userId="S::rebecca.offer@theregisschool.co.uk::1f9e06ec-ff52-4745-86fc-81a0c02d962d" providerId="AD" clId="Web-{B0332EBD-7A67-F3D6-AF2F-6AA483098419}" dt="2020-07-01T09:18:13.166" v="1"/>
          <ac:graphicFrameMkLst>
            <pc:docMk/>
            <pc:sldMk cId="2278990515" sldId="256"/>
            <ac:graphicFrameMk id="5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990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34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60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69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705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07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52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28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70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49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51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BEDD-1B59-40D4-A81A-8473F7F67C1F}" type="datetimeFigureOut">
              <a:rPr lang="en-GB" smtClean="0"/>
              <a:t>01/07/2020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B3A62-C4DB-4D2A-95D8-79CD51C92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15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364" y="122217"/>
            <a:ext cx="9337728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9CR Reactivity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237016"/>
              </p:ext>
            </p:extLst>
          </p:nvPr>
        </p:nvGraphicFramePr>
        <p:xfrm>
          <a:off x="379933" y="479825"/>
          <a:ext cx="4856844" cy="1842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9726">
                  <a:extLst>
                    <a:ext uri="{9D8B030D-6E8A-4147-A177-3AD203B41FA5}">
                      <a16:colId xmlns:a16="http://schemas.microsoft.com/office/drawing/2014/main" val="3583265558"/>
                    </a:ext>
                  </a:extLst>
                </a:gridCol>
                <a:gridCol w="3787118">
                  <a:extLst>
                    <a:ext uri="{9D8B030D-6E8A-4147-A177-3AD203B41FA5}">
                      <a16:colId xmlns:a16="http://schemas.microsoft.com/office/drawing/2014/main" val="2074433782"/>
                    </a:ext>
                  </a:extLst>
                </a:gridCol>
              </a:tblGrid>
              <a:tr h="219452"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1. Keyword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477198"/>
                  </a:ext>
                </a:extLst>
              </a:tr>
              <a:tr h="287642">
                <a:tc>
                  <a:txBody>
                    <a:bodyPr/>
                    <a:lstStyle/>
                    <a:p>
                      <a:r>
                        <a:rPr lang="en-GB" sz="1200" dirty="0"/>
                        <a:t>Reactivity</a:t>
                      </a:r>
                      <a:r>
                        <a:rPr lang="en-GB" sz="1200" baseline="0" dirty="0"/>
                        <a:t> 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How</a:t>
                      </a:r>
                      <a:r>
                        <a:rPr lang="en-GB" sz="1200" baseline="0" dirty="0"/>
                        <a:t> easily a substance takes part in a chemical reaction 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6002696"/>
                  </a:ext>
                </a:extLst>
              </a:tr>
              <a:tr h="219452">
                <a:tc>
                  <a:txBody>
                    <a:bodyPr/>
                    <a:lstStyle/>
                    <a:p>
                      <a:r>
                        <a:rPr lang="en-GB" sz="1200" dirty="0"/>
                        <a:t>Acidic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pH value less than 7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1995128"/>
                  </a:ext>
                </a:extLst>
              </a:tr>
              <a:tr h="219452">
                <a:tc>
                  <a:txBody>
                    <a:bodyPr/>
                    <a:lstStyle/>
                    <a:p>
                      <a:r>
                        <a:rPr lang="en-GB" sz="1200" dirty="0"/>
                        <a:t>Alkaline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pH value more</a:t>
                      </a:r>
                      <a:r>
                        <a:rPr lang="en-GB" sz="1200" baseline="0" dirty="0"/>
                        <a:t> than 7 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7315221"/>
                  </a:ext>
                </a:extLst>
              </a:tr>
              <a:tr h="219452">
                <a:tc>
                  <a:txBody>
                    <a:bodyPr/>
                    <a:lstStyle/>
                    <a:p>
                      <a:r>
                        <a:rPr lang="en-GB" sz="1200" dirty="0"/>
                        <a:t>Oxide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Compound</a:t>
                      </a:r>
                      <a:r>
                        <a:rPr lang="en-GB" sz="1200" baseline="0" dirty="0"/>
                        <a:t> containing oxygen and another element 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5740873"/>
                  </a:ext>
                </a:extLst>
              </a:tr>
              <a:tr h="270557">
                <a:tc>
                  <a:txBody>
                    <a:bodyPr/>
                    <a:lstStyle/>
                    <a:p>
                      <a:r>
                        <a:rPr lang="en-GB" sz="1200" dirty="0"/>
                        <a:t>Displacement</a:t>
                      </a:r>
                      <a:r>
                        <a:rPr lang="en-GB" sz="1200" baseline="0" dirty="0"/>
                        <a:t> reaction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Where a more</a:t>
                      </a:r>
                      <a:r>
                        <a:rPr lang="en-GB" sz="1200" baseline="0" dirty="0"/>
                        <a:t> reactive element takes the place of a less reactive element in a compound  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5103852"/>
                  </a:ext>
                </a:extLst>
              </a:tr>
            </a:tbl>
          </a:graphicData>
        </a:graphic>
      </p:graphicFrame>
      <p:sp>
        <p:nvSpPr>
          <p:cNvPr id="9" name="Up-Down Arrow 8"/>
          <p:cNvSpPr/>
          <p:nvPr/>
        </p:nvSpPr>
        <p:spPr>
          <a:xfrm>
            <a:off x="9177518" y="1161479"/>
            <a:ext cx="431073" cy="4458305"/>
          </a:xfrm>
          <a:prstGeom prst="upDownArrow">
            <a:avLst>
              <a:gd name="adj1" fmla="val 37736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9000">
                <a:schemeClr val="accent4">
                  <a:lumMod val="40000"/>
                  <a:lumOff val="60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293012"/>
              </p:ext>
            </p:extLst>
          </p:nvPr>
        </p:nvGraphicFramePr>
        <p:xfrm>
          <a:off x="8226104" y="999104"/>
          <a:ext cx="1055914" cy="475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5914">
                  <a:extLst>
                    <a:ext uri="{9D8B030D-6E8A-4147-A177-3AD203B41FA5}">
                      <a16:colId xmlns:a16="http://schemas.microsoft.com/office/drawing/2014/main" val="1913265851"/>
                    </a:ext>
                  </a:extLst>
                </a:gridCol>
              </a:tblGrid>
              <a:tr h="447152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Most reactive</a:t>
                      </a:r>
                    </a:p>
                    <a:p>
                      <a:pPr algn="r"/>
                      <a:r>
                        <a:rPr lang="en-GB" sz="1200" baseline="0" dirty="0"/>
                        <a:t> 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82023"/>
                  </a:ext>
                </a:extLst>
              </a:tr>
              <a:tr h="272503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Potassium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88364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Sodium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87325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Calcium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384377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Magnesium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10275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Aluminium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69961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/>
                        <a:t>Carbon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156172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Zinc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13084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Iron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9480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Tin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091696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Lead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00343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Copper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44866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Silver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97688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Gold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8710"/>
                  </a:ext>
                </a:extLst>
              </a:tr>
              <a:tr h="268291">
                <a:tc>
                  <a:txBody>
                    <a:bodyPr/>
                    <a:lstStyle/>
                    <a:p>
                      <a:pPr algn="r"/>
                      <a:r>
                        <a:rPr lang="en-GB" sz="1200" dirty="0"/>
                        <a:t>Platinum</a:t>
                      </a:r>
                      <a:r>
                        <a:rPr lang="en-GB" sz="1200" baseline="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08745"/>
                  </a:ext>
                </a:extLst>
              </a:tr>
              <a:tr h="447152">
                <a:tc>
                  <a:txBody>
                    <a:bodyPr/>
                    <a:lstStyle/>
                    <a:p>
                      <a:pPr algn="r"/>
                      <a:endParaRPr lang="en-GB" sz="1200" baseline="0" dirty="0"/>
                    </a:p>
                    <a:p>
                      <a:pPr algn="r"/>
                      <a:r>
                        <a:rPr lang="en-GB" sz="1200" baseline="0" dirty="0"/>
                        <a:t>Least reactive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6969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226104" y="466334"/>
            <a:ext cx="1486992" cy="535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217338" y="455025"/>
            <a:ext cx="1495758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2. Reactivity Series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759" y="2676954"/>
            <a:ext cx="3200913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Metal  +  acid   </a:t>
            </a:r>
            <a:r>
              <a:rPr lang="en-GB" sz="1400" dirty="0">
                <a:sym typeface="Wingdings" panose="05000000000000000000" pitchFamily="2" charset="2"/>
              </a:rPr>
              <a:t>  a salt  +  hydrogen</a:t>
            </a:r>
          </a:p>
          <a:p>
            <a:endParaRPr lang="en-GB" sz="1400" dirty="0">
              <a:sym typeface="Wingdings" panose="05000000000000000000" pitchFamily="2" charset="2"/>
            </a:endParaRPr>
          </a:p>
          <a:p>
            <a:r>
              <a:rPr lang="en-GB" sz="1400" dirty="0">
                <a:sym typeface="Wingdings" panose="05000000000000000000" pitchFamily="2" charset="2"/>
              </a:rPr>
              <a:t>The reaction between metal and acid gets faster when more reactive metals are used.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043426"/>
              </p:ext>
            </p:extLst>
          </p:nvPr>
        </p:nvGraphicFramePr>
        <p:xfrm>
          <a:off x="3698383" y="3685555"/>
          <a:ext cx="4388784" cy="8267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4392">
                  <a:extLst>
                    <a:ext uri="{9D8B030D-6E8A-4147-A177-3AD203B41FA5}">
                      <a16:colId xmlns:a16="http://schemas.microsoft.com/office/drawing/2014/main" val="1577046827"/>
                    </a:ext>
                  </a:extLst>
                </a:gridCol>
                <a:gridCol w="2194392">
                  <a:extLst>
                    <a:ext uri="{9D8B030D-6E8A-4147-A177-3AD203B41FA5}">
                      <a16:colId xmlns:a16="http://schemas.microsoft.com/office/drawing/2014/main" val="3529486237"/>
                    </a:ext>
                  </a:extLst>
                </a:gridCol>
              </a:tblGrid>
              <a:tr h="306202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5. Metal</a:t>
                      </a:r>
                      <a:r>
                        <a:rPr lang="en-GB" sz="1200" baseline="0" dirty="0">
                          <a:solidFill>
                            <a:schemeClr val="bg1"/>
                          </a:solidFill>
                        </a:rPr>
                        <a:t> oxides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Non-metal</a:t>
                      </a:r>
                      <a:r>
                        <a:rPr lang="en-GB" sz="1200" baseline="0" dirty="0">
                          <a:solidFill>
                            <a:schemeClr val="bg1"/>
                          </a:solidFill>
                        </a:rPr>
                        <a:t> oxides 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097981"/>
                  </a:ext>
                </a:extLst>
              </a:tr>
              <a:tr h="520544">
                <a:tc>
                  <a:txBody>
                    <a:bodyPr/>
                    <a:lstStyle/>
                    <a:p>
                      <a:r>
                        <a:rPr lang="en-GB" sz="1200" dirty="0"/>
                        <a:t>Bases – they dissolve to form alkaline</a:t>
                      </a:r>
                      <a:r>
                        <a:rPr lang="en-GB" sz="1200" baseline="0" dirty="0"/>
                        <a:t> solutions 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They dissolve in water to form acidic solutions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4305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4705" y="4225555"/>
            <a:ext cx="3180788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less reactive than carbon:</a:t>
            </a:r>
          </a:p>
          <a:p>
            <a:r>
              <a:rPr lang="en-GB" sz="1400" dirty="0"/>
              <a:t>Extracted from their metal oxide by carbon.</a:t>
            </a:r>
          </a:p>
          <a:p>
            <a:r>
              <a:rPr lang="en-GB" sz="1400" dirty="0"/>
              <a:t>Metal oxide + carbon </a:t>
            </a:r>
            <a:r>
              <a:rPr lang="en-GB" sz="1400" dirty="0">
                <a:sym typeface="Wingdings" panose="05000000000000000000" pitchFamily="2" charset="2"/>
              </a:rPr>
              <a:t> metal + carbon dioxide </a:t>
            </a:r>
          </a:p>
        </p:txBody>
      </p:sp>
      <p:pic>
        <p:nvPicPr>
          <p:cNvPr id="1030" name="Picture 6" descr="Image result for blast furnace diagr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46"/>
          <a:stretch/>
        </p:blipFill>
        <p:spPr bwMode="auto">
          <a:xfrm>
            <a:off x="5376149" y="776942"/>
            <a:ext cx="2706105" cy="282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22621" y="787907"/>
            <a:ext cx="10861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Iron extraction from iron oxide using a blast furnace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88936" y="4770182"/>
            <a:ext cx="437837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sz="1200" dirty="0"/>
          </a:p>
          <a:p>
            <a:r>
              <a:rPr lang="en-GB" sz="1200" dirty="0"/>
              <a:t>Magnesium + copper sulphate </a:t>
            </a:r>
            <a:r>
              <a:rPr lang="en-GB" sz="1200" dirty="0">
                <a:sym typeface="Wingdings" panose="05000000000000000000" pitchFamily="2" charset="2"/>
              </a:rPr>
              <a:t> magnesium sulphate + copper </a:t>
            </a:r>
            <a:endParaRPr lang="en-GB" sz="1200" dirty="0"/>
          </a:p>
          <a:p>
            <a:r>
              <a:rPr lang="en-GB" sz="1200" dirty="0"/>
              <a:t>Mg  +  CuSO</a:t>
            </a:r>
            <a:r>
              <a:rPr lang="en-GB" sz="1200" baseline="-25000" dirty="0"/>
              <a:t>4</a:t>
            </a:r>
            <a:r>
              <a:rPr lang="en-GB" sz="1200" dirty="0"/>
              <a:t> </a:t>
            </a:r>
            <a:r>
              <a:rPr lang="en-GB" sz="1200" dirty="0">
                <a:sym typeface="Wingdings" panose="05000000000000000000" pitchFamily="2" charset="2"/>
              </a:rPr>
              <a:t></a:t>
            </a:r>
            <a:r>
              <a:rPr lang="en-GB" sz="1200" dirty="0"/>
              <a:t> MgSO</a:t>
            </a:r>
            <a:r>
              <a:rPr lang="en-GB" sz="1200" baseline="-25000" dirty="0"/>
              <a:t>4</a:t>
            </a:r>
            <a:r>
              <a:rPr lang="en-GB" sz="1200" dirty="0"/>
              <a:t> + Cu</a:t>
            </a:r>
          </a:p>
          <a:p>
            <a:endParaRPr lang="en-GB" sz="1200" dirty="0"/>
          </a:p>
          <a:p>
            <a:r>
              <a:rPr lang="en-GB" sz="1200" dirty="0"/>
              <a:t>Zinc + lead nitrate </a:t>
            </a:r>
            <a:r>
              <a:rPr lang="en-GB" sz="1200" dirty="0">
                <a:sym typeface="Wingdings" panose="05000000000000000000" pitchFamily="2" charset="2"/>
              </a:rPr>
              <a:t> zinc nitrate + lead </a:t>
            </a:r>
            <a:endParaRPr lang="en-GB" sz="1200" dirty="0"/>
          </a:p>
          <a:p>
            <a:r>
              <a:rPr lang="en-GB" sz="1200" dirty="0"/>
              <a:t>Zn + </a:t>
            </a:r>
            <a:r>
              <a:rPr lang="en-GB" sz="1200" dirty="0" err="1"/>
              <a:t>Pb</a:t>
            </a:r>
            <a:r>
              <a:rPr lang="en-GB" sz="1200" dirty="0"/>
              <a:t>(NO</a:t>
            </a:r>
            <a:r>
              <a:rPr lang="en-GB" sz="1200" baseline="-25000" dirty="0"/>
              <a:t>3</a:t>
            </a:r>
            <a:r>
              <a:rPr lang="en-GB" sz="1200" dirty="0"/>
              <a:t>)</a:t>
            </a:r>
            <a:r>
              <a:rPr lang="en-GB" sz="1200" baseline="-25000" dirty="0"/>
              <a:t>2</a:t>
            </a:r>
            <a:r>
              <a:rPr lang="en-GB" sz="1200" dirty="0"/>
              <a:t> </a:t>
            </a:r>
            <a:r>
              <a:rPr lang="en-GB" sz="1200" dirty="0">
                <a:sym typeface="Wingdings" panose="05000000000000000000" pitchFamily="2" charset="2"/>
              </a:rPr>
              <a:t></a:t>
            </a:r>
            <a:r>
              <a:rPr lang="en-GB" sz="1200" dirty="0"/>
              <a:t> Zn(NO</a:t>
            </a:r>
            <a:r>
              <a:rPr lang="en-GB" sz="1200" baseline="-25000" dirty="0"/>
              <a:t>3</a:t>
            </a:r>
            <a:r>
              <a:rPr lang="en-GB" sz="1200" dirty="0"/>
              <a:t>)</a:t>
            </a:r>
            <a:r>
              <a:rPr lang="en-GB" sz="1200" baseline="-25000" dirty="0"/>
              <a:t>2 </a:t>
            </a:r>
            <a:r>
              <a:rPr lang="en-GB" sz="1200" dirty="0"/>
              <a:t>+ </a:t>
            </a:r>
            <a:r>
              <a:rPr lang="en-GB" sz="1200" dirty="0" err="1"/>
              <a:t>Pb</a:t>
            </a:r>
            <a:r>
              <a:rPr lang="en-GB" sz="1200" dirty="0"/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6760" y="509967"/>
            <a:ext cx="710612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Iron oxide, carbon and limestone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77544" y="1883440"/>
            <a:ext cx="504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Waste gas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58060" y="1917165"/>
            <a:ext cx="504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Waste gas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00568" y="2687706"/>
            <a:ext cx="326573" cy="2360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Air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24087" y="2687706"/>
            <a:ext cx="326573" cy="2360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Air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94509" y="3162421"/>
            <a:ext cx="40605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slag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80700" y="3252151"/>
            <a:ext cx="40605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dirty="0"/>
              <a:t>Iron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A66BCB-4649-43B1-9DFE-0B49A5189B9F}"/>
              </a:ext>
            </a:extLst>
          </p:cNvPr>
          <p:cNvSpPr txBox="1"/>
          <p:nvPr/>
        </p:nvSpPr>
        <p:spPr>
          <a:xfrm>
            <a:off x="379853" y="2435981"/>
            <a:ext cx="3195640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3. Reaction of metals and acids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922FDE-4713-4DDB-8ADE-E689641FB9C2}"/>
              </a:ext>
            </a:extLst>
          </p:cNvPr>
          <p:cNvSpPr txBox="1"/>
          <p:nvPr/>
        </p:nvSpPr>
        <p:spPr>
          <a:xfrm>
            <a:off x="379853" y="3989544"/>
            <a:ext cx="3195640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4. Extraction of metals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8ECF3E-52B5-4729-AE36-756BF9F7F5F8}"/>
              </a:ext>
            </a:extLst>
          </p:cNvPr>
          <p:cNvSpPr txBox="1"/>
          <p:nvPr/>
        </p:nvSpPr>
        <p:spPr>
          <a:xfrm>
            <a:off x="394705" y="5403337"/>
            <a:ext cx="318078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More reactive than carbon:</a:t>
            </a:r>
          </a:p>
          <a:p>
            <a:r>
              <a:rPr lang="en-GB" sz="1400" dirty="0"/>
              <a:t>Extracted from their metal oxide by electrolysis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41F614-019B-4F99-80F4-0FBB108373ED}"/>
              </a:ext>
            </a:extLst>
          </p:cNvPr>
          <p:cNvSpPr txBox="1"/>
          <p:nvPr/>
        </p:nvSpPr>
        <p:spPr>
          <a:xfrm>
            <a:off x="3688936" y="4631683"/>
            <a:ext cx="4388784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6. Displacement reactions</a:t>
            </a:r>
          </a:p>
        </p:txBody>
      </p:sp>
    </p:spTree>
    <p:extLst>
      <p:ext uri="{BB962C8B-B14F-4D97-AF65-F5344CB8AC3E}">
        <p14:creationId xmlns:p14="http://schemas.microsoft.com/office/powerpoint/2010/main" val="227899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PJQPYFU374CA-213884017-221530</_dlc_DocId>
    <_dlc_DocIdUrl xmlns="47a1c483-ba94-41ad-97c3-d6e1f3c4ca98">
      <Url>https://regisschool.sharepoint.com/sites/teachingdrive/_layouts/15/DocIdRedir.aspx?ID=PJQPYFU374CA-213884017-221530</Url>
      <Description>PJQPYFU374CA-213884017-221530</Description>
    </_dlc_DocIdUrl>
    <Target_x0020_Audiences xmlns="4b77dae2-3af7-4fca-9bb3-cb256f803a2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2BF258-F879-46EE-847D-701CA6E350E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FE1D66F-D72D-4C9A-9BE7-C6798CB10334}"/>
</file>

<file path=customXml/itemProps3.xml><?xml version="1.0" encoding="utf-8"?>
<ds:datastoreItem xmlns:ds="http://schemas.openxmlformats.org/officeDocument/2006/customXml" ds:itemID="{1A8B565A-7BE8-409C-843C-5F0B4E2CFCA7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4b77dae2-3af7-4fca-9bb3-cb256f803a24"/>
    <ds:schemaRef ds:uri="http://purl.org/dc/terms/"/>
    <ds:schemaRef ds:uri="47a1c483-ba94-41ad-97c3-d6e1f3c4ca98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9EC69B8E-A164-4DA4-8B6A-C174CB780A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230</Words>
  <Application>Microsoft Office PowerPoint</Application>
  <PresentationFormat>A4 Paper (210x297 mm)</PresentationFormat>
  <Paragraphs>60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Jessica.Hall@theregisschool.co.uk</dc:creator>
  <cp:lastModifiedBy>Adam Robbins</cp:lastModifiedBy>
  <cp:revision>8</cp:revision>
  <dcterms:created xsi:type="dcterms:W3CDTF">2018-06-07T12:43:49Z</dcterms:created>
  <dcterms:modified xsi:type="dcterms:W3CDTF">2020-07-01T09:18:16Z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22153000</vt:r8>
  </property>
  <property fmtid="{D5CDD505-2E9C-101B-9397-08002B2CF9AE}" pid="4" name="_dlc_DocIdItemGuid">
    <vt:lpwstr>0fced5ab-3a54-5b23-8538-0e0b96b76c99</vt:lpwstr>
  </property>
</Properties>
</file>