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942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Robbins" userId="fcd30a94-00ad-462b-8588-e113eeeeab73" providerId="ADAL" clId="{2F17AF83-223F-4E1C-A1B1-29D827710AB0}"/>
    <pc:docChg chg="custSel modSld">
      <pc:chgData name="Adam Robbins" userId="fcd30a94-00ad-462b-8588-e113eeeeab73" providerId="ADAL" clId="{2F17AF83-223F-4E1C-A1B1-29D827710AB0}" dt="2019-06-21T11:35:36.495" v="38" actId="20577"/>
      <pc:docMkLst>
        <pc:docMk/>
      </pc:docMkLst>
      <pc:sldChg chg="delSp modSp">
        <pc:chgData name="Adam Robbins" userId="fcd30a94-00ad-462b-8588-e113eeeeab73" providerId="ADAL" clId="{2F17AF83-223F-4E1C-A1B1-29D827710AB0}" dt="2019-06-21T11:35:36.495" v="38" actId="20577"/>
        <pc:sldMkLst>
          <pc:docMk/>
          <pc:sldMk cId="4013090398" sldId="256"/>
        </pc:sldMkLst>
        <pc:spChg chg="mod">
          <ac:chgData name="Adam Robbins" userId="fcd30a94-00ad-462b-8588-e113eeeeab73" providerId="ADAL" clId="{2F17AF83-223F-4E1C-A1B1-29D827710AB0}" dt="2019-06-21T11:35:06.091" v="8" actId="14100"/>
          <ac:spMkLst>
            <pc:docMk/>
            <pc:sldMk cId="4013090398" sldId="256"/>
            <ac:spMk id="11" creationId="{00000000-0000-0000-0000-000000000000}"/>
          </ac:spMkLst>
        </pc:spChg>
        <pc:spChg chg="del">
          <ac:chgData name="Adam Robbins" userId="fcd30a94-00ad-462b-8588-e113eeeeab73" providerId="ADAL" clId="{2F17AF83-223F-4E1C-A1B1-29D827710AB0}" dt="2019-06-21T11:35:16.899" v="11" actId="478"/>
          <ac:spMkLst>
            <pc:docMk/>
            <pc:sldMk cId="4013090398" sldId="256"/>
            <ac:spMk id="25" creationId="{00000000-0000-0000-0000-000000000000}"/>
          </ac:spMkLst>
        </pc:spChg>
        <pc:graphicFrameChg chg="modGraphic">
          <ac:chgData name="Adam Robbins" userId="fcd30a94-00ad-462b-8588-e113eeeeab73" providerId="ADAL" clId="{2F17AF83-223F-4E1C-A1B1-29D827710AB0}" dt="2019-06-21T11:35:36.495" v="38" actId="20577"/>
          <ac:graphicFrameMkLst>
            <pc:docMk/>
            <pc:sldMk cId="4013090398" sldId="256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51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41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71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1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8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0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85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1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677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26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3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206C5-045B-4469-9C7B-8019C17AE0D5}" type="datetimeFigureOut">
              <a:rPr lang="en-GB" smtClean="0"/>
              <a:t>21/06/2019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C8BF-09F4-4429-8F9E-D2D05EB75E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51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849621"/>
              </p:ext>
            </p:extLst>
          </p:nvPr>
        </p:nvGraphicFramePr>
        <p:xfrm>
          <a:off x="214416" y="404279"/>
          <a:ext cx="4236452" cy="43205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382">
                  <a:extLst>
                    <a:ext uri="{9D8B030D-6E8A-4147-A177-3AD203B41FA5}">
                      <a16:colId xmlns:a16="http://schemas.microsoft.com/office/drawing/2014/main" val="1045304992"/>
                    </a:ext>
                  </a:extLst>
                </a:gridCol>
                <a:gridCol w="3236070">
                  <a:extLst>
                    <a:ext uri="{9D8B030D-6E8A-4147-A177-3AD203B41FA5}">
                      <a16:colId xmlns:a16="http://schemas.microsoft.com/office/drawing/2014/main" val="4187348967"/>
                    </a:ext>
                  </a:extLst>
                </a:gridCol>
              </a:tblGrid>
              <a:tr h="241544"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bg1"/>
                          </a:solidFill>
                        </a:rPr>
                        <a:t>1.Keyword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017839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Force divided by</a:t>
                      </a:r>
                      <a:r>
                        <a:rPr lang="en-GB" sz="1050" baseline="0" dirty="0"/>
                        <a:t> area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156919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Density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The mass per unit of volume</a:t>
                      </a:r>
                      <a:r>
                        <a:rPr lang="en-GB" sz="1050" baseline="0" dirty="0"/>
                        <a:t> of a substance 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49337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Concentration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The amount of substance per unit volume of solvent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87959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Melting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Solid changing</a:t>
                      </a:r>
                      <a:r>
                        <a:rPr lang="en-GB" sz="1050" baseline="0" dirty="0"/>
                        <a:t> to liquid 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16047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Sublimation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Solid changing to gas without</a:t>
                      </a:r>
                      <a:r>
                        <a:rPr lang="en-GB" sz="1050" baseline="0" dirty="0"/>
                        <a:t> changing to liquid 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99717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Freezing</a:t>
                      </a:r>
                      <a:r>
                        <a:rPr lang="en-GB" sz="1050" baseline="0" dirty="0"/>
                        <a:t>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Liquid</a:t>
                      </a:r>
                      <a:r>
                        <a:rPr lang="en-GB" sz="1050" baseline="0" dirty="0"/>
                        <a:t> changing to solid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6087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Evaporation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Liquid changing to gas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75424"/>
                  </a:ext>
                </a:extLst>
              </a:tr>
              <a:tr h="241544">
                <a:tc>
                  <a:txBody>
                    <a:bodyPr/>
                    <a:lstStyle/>
                    <a:p>
                      <a:r>
                        <a:rPr lang="en-GB" sz="1050" dirty="0"/>
                        <a:t>Condensation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Gas changing to liquid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55227"/>
                  </a:ext>
                </a:extLst>
              </a:tr>
              <a:tr h="395254">
                <a:tc>
                  <a:txBody>
                    <a:bodyPr/>
                    <a:lstStyle/>
                    <a:p>
                      <a:r>
                        <a:rPr lang="en-GB" sz="1050" dirty="0"/>
                        <a:t>Dissolve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a substance breaks up and mixes completely with a solvent to produce a solution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00122"/>
                  </a:ext>
                </a:extLst>
              </a:tr>
              <a:tr h="395254">
                <a:tc>
                  <a:txBody>
                    <a:bodyPr/>
                    <a:lstStyle/>
                    <a:p>
                      <a:r>
                        <a:rPr lang="en-GB" sz="1050" dirty="0"/>
                        <a:t>Diffusion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movement of molecules from an area of higher concentration to an area of lower concentration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60932"/>
                  </a:ext>
                </a:extLst>
              </a:tr>
              <a:tr h="395254">
                <a:tc>
                  <a:txBody>
                    <a:bodyPr/>
                    <a:lstStyle/>
                    <a:p>
                      <a:r>
                        <a:rPr lang="en-GB" sz="1050" dirty="0"/>
                        <a:t>Brownian 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random movement of particles of gas due to collisions with other particles of gas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36920"/>
                  </a:ext>
                </a:extLst>
              </a:tr>
              <a:tr h="279153">
                <a:tc>
                  <a:txBody>
                    <a:bodyPr/>
                    <a:lstStyle/>
                    <a:p>
                      <a:r>
                        <a:rPr lang="en-GB" sz="1050" dirty="0"/>
                        <a:t>Reversibility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The ability of a substance</a:t>
                      </a:r>
                      <a:r>
                        <a:rPr lang="en-GB" sz="1050" baseline="0" dirty="0"/>
                        <a:t> to go back to its previous state 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56231"/>
                  </a:ext>
                </a:extLst>
              </a:tr>
              <a:tr h="395254">
                <a:tc>
                  <a:txBody>
                    <a:bodyPr/>
                    <a:lstStyle/>
                    <a:p>
                      <a:r>
                        <a:rPr lang="en-GB" sz="1050" dirty="0" err="1"/>
                        <a:t>Upthrust</a:t>
                      </a:r>
                      <a:r>
                        <a:rPr lang="en-GB" sz="1050" baseline="0" dirty="0"/>
                        <a:t>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Upwards force exerted by a liquid on an object floating in it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22824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515035"/>
              </p:ext>
            </p:extLst>
          </p:nvPr>
        </p:nvGraphicFramePr>
        <p:xfrm>
          <a:off x="4652798" y="170127"/>
          <a:ext cx="5055327" cy="2870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8437">
                  <a:extLst>
                    <a:ext uri="{9D8B030D-6E8A-4147-A177-3AD203B41FA5}">
                      <a16:colId xmlns:a16="http://schemas.microsoft.com/office/drawing/2014/main" val="946000543"/>
                    </a:ext>
                  </a:extLst>
                </a:gridCol>
                <a:gridCol w="1429004">
                  <a:extLst>
                    <a:ext uri="{9D8B030D-6E8A-4147-A177-3AD203B41FA5}">
                      <a16:colId xmlns:a16="http://schemas.microsoft.com/office/drawing/2014/main" val="4046901644"/>
                    </a:ext>
                  </a:extLst>
                </a:gridCol>
                <a:gridCol w="1319349">
                  <a:extLst>
                    <a:ext uri="{9D8B030D-6E8A-4147-A177-3AD203B41FA5}">
                      <a16:colId xmlns:a16="http://schemas.microsoft.com/office/drawing/2014/main" val="2413444535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3499631801"/>
                    </a:ext>
                  </a:extLst>
                </a:gridCol>
              </a:tblGrid>
              <a:tr h="258843">
                <a:tc>
                  <a:txBody>
                    <a:bodyPr/>
                    <a:lstStyle/>
                    <a:p>
                      <a:r>
                        <a:rPr lang="en-GB" sz="105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Gas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91125"/>
                  </a:ext>
                </a:extLst>
              </a:tr>
              <a:tr h="917714">
                <a:tc>
                  <a:txBody>
                    <a:bodyPr/>
                    <a:lstStyle/>
                    <a:p>
                      <a:r>
                        <a:rPr lang="en-GB" sz="1050" dirty="0"/>
                        <a:t>Diagram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  <a:p>
                      <a:endParaRPr lang="en-GB" sz="1050" dirty="0"/>
                    </a:p>
                    <a:p>
                      <a:endParaRPr lang="en-GB" sz="1050" dirty="0"/>
                    </a:p>
                    <a:p>
                      <a:endParaRPr lang="en-GB" sz="1050" dirty="0"/>
                    </a:p>
                    <a:p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97234"/>
                  </a:ext>
                </a:extLst>
              </a:tr>
              <a:tr h="423561">
                <a:tc>
                  <a:txBody>
                    <a:bodyPr/>
                    <a:lstStyle/>
                    <a:p>
                      <a:r>
                        <a:rPr lang="en-GB" sz="1050" dirty="0"/>
                        <a:t>Arrangement of particles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Regular arrangement</a:t>
                      </a:r>
                      <a:r>
                        <a:rPr lang="en-GB" sz="1050" baseline="0" dirty="0"/>
                        <a:t> </a:t>
                      </a:r>
                    </a:p>
                    <a:p>
                      <a:r>
                        <a:rPr lang="en-GB" sz="1050" baseline="0" dirty="0"/>
                        <a:t>Very close together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Randomly arranged </a:t>
                      </a:r>
                    </a:p>
                    <a:p>
                      <a:r>
                        <a:rPr lang="en-GB" sz="1050" dirty="0"/>
                        <a:t>Close 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Randomly arranged </a:t>
                      </a:r>
                    </a:p>
                    <a:p>
                      <a:r>
                        <a:rPr lang="en-GB" sz="1050" dirty="0"/>
                        <a:t>Far apart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90088"/>
                  </a:ext>
                </a:extLst>
              </a:tr>
              <a:tr h="423561">
                <a:tc>
                  <a:txBody>
                    <a:bodyPr/>
                    <a:lstStyle/>
                    <a:p>
                      <a:r>
                        <a:rPr lang="en-GB" sz="1050" dirty="0"/>
                        <a:t>Movement of particles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Vibrate about fixed position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Move around</a:t>
                      </a:r>
                      <a:r>
                        <a:rPr lang="en-GB" sz="1050" baseline="0" dirty="0"/>
                        <a:t> each other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Brownian</a:t>
                      </a:r>
                      <a:r>
                        <a:rPr lang="en-GB" sz="1050" baseline="0" dirty="0"/>
                        <a:t> motion 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51837"/>
                  </a:ext>
                </a:extLst>
              </a:tr>
              <a:tr h="423561">
                <a:tc>
                  <a:txBody>
                    <a:bodyPr/>
                    <a:lstStyle/>
                    <a:p>
                      <a:r>
                        <a:rPr lang="en-GB" sz="1050" dirty="0"/>
                        <a:t>Energy of particles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Low energy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Higher</a:t>
                      </a:r>
                      <a:r>
                        <a:rPr lang="en-GB" sz="1050" baseline="0" dirty="0"/>
                        <a:t> energy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Very high energy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353794"/>
                  </a:ext>
                </a:extLst>
              </a:tr>
              <a:tr h="423561">
                <a:tc>
                  <a:txBody>
                    <a:bodyPr/>
                    <a:lstStyle/>
                    <a:p>
                      <a:r>
                        <a:rPr lang="en-GB" sz="1050" dirty="0"/>
                        <a:t>Density of substance</a:t>
                      </a:r>
                      <a:r>
                        <a:rPr lang="en-GB" sz="1050" baseline="0" dirty="0"/>
                        <a:t>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High density</a:t>
                      </a:r>
                      <a:r>
                        <a:rPr lang="en-GB" sz="1050" baseline="0" dirty="0"/>
                        <a:t>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Lower density</a:t>
                      </a:r>
                      <a:r>
                        <a:rPr lang="en-GB" sz="1050" baseline="0" dirty="0"/>
                        <a:t>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Very</a:t>
                      </a:r>
                      <a:r>
                        <a:rPr lang="en-GB" sz="1050" baseline="0" dirty="0"/>
                        <a:t> low density 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65383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5751" t="11776" r="57106" b="62172"/>
          <a:stretch/>
        </p:blipFill>
        <p:spPr>
          <a:xfrm>
            <a:off x="5736506" y="507293"/>
            <a:ext cx="1079865" cy="7337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49597" t="13051" r="33700" b="58439"/>
          <a:stretch/>
        </p:blipFill>
        <p:spPr>
          <a:xfrm>
            <a:off x="7220231" y="524577"/>
            <a:ext cx="993865" cy="758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74652" t="12069" r="3590" b="51556"/>
          <a:stretch/>
        </p:blipFill>
        <p:spPr>
          <a:xfrm>
            <a:off x="8574722" y="520190"/>
            <a:ext cx="984849" cy="7361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681" y="26126"/>
            <a:ext cx="4236452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9 PM Matter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20055"/>
              </p:ext>
            </p:extLst>
          </p:nvPr>
        </p:nvGraphicFramePr>
        <p:xfrm>
          <a:off x="4831309" y="3824115"/>
          <a:ext cx="4876817" cy="2125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646">
                  <a:extLst>
                    <a:ext uri="{9D8B030D-6E8A-4147-A177-3AD203B41FA5}">
                      <a16:colId xmlns:a16="http://schemas.microsoft.com/office/drawing/2014/main" val="2646620954"/>
                    </a:ext>
                  </a:extLst>
                </a:gridCol>
                <a:gridCol w="940987">
                  <a:extLst>
                    <a:ext uri="{9D8B030D-6E8A-4147-A177-3AD203B41FA5}">
                      <a16:colId xmlns:a16="http://schemas.microsoft.com/office/drawing/2014/main" val="248247712"/>
                    </a:ext>
                  </a:extLst>
                </a:gridCol>
                <a:gridCol w="1007169">
                  <a:extLst>
                    <a:ext uri="{9D8B030D-6E8A-4147-A177-3AD203B41FA5}">
                      <a16:colId xmlns:a16="http://schemas.microsoft.com/office/drawing/2014/main" val="2964374514"/>
                    </a:ext>
                  </a:extLst>
                </a:gridCol>
                <a:gridCol w="967412">
                  <a:extLst>
                    <a:ext uri="{9D8B030D-6E8A-4147-A177-3AD203B41FA5}">
                      <a16:colId xmlns:a16="http://schemas.microsoft.com/office/drawing/2014/main" val="1355036428"/>
                    </a:ext>
                  </a:extLst>
                </a:gridCol>
                <a:gridCol w="1011603">
                  <a:extLst>
                    <a:ext uri="{9D8B030D-6E8A-4147-A177-3AD203B41FA5}">
                      <a16:colId xmlns:a16="http://schemas.microsoft.com/office/drawing/2014/main" val="4068503629"/>
                    </a:ext>
                  </a:extLst>
                </a:gridCol>
              </a:tblGrid>
              <a:tr h="18921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Melting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Evaporation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Condensing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Freezing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331694"/>
                  </a:ext>
                </a:extLst>
              </a:tr>
              <a:tr h="308895">
                <a:tc>
                  <a:txBody>
                    <a:bodyPr/>
                    <a:lstStyle/>
                    <a:p>
                      <a:r>
                        <a:rPr lang="en-GB" sz="1050" dirty="0"/>
                        <a:t>Arrangement</a:t>
                      </a:r>
                      <a:r>
                        <a:rPr lang="en-GB" sz="1050" baseline="0" dirty="0"/>
                        <a:t> of particles</a:t>
                      </a:r>
                      <a:endParaRPr lang="en-GB" sz="105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From regular and compact to random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Much</a:t>
                      </a:r>
                      <a:r>
                        <a:rPr lang="en-GB" sz="1050" baseline="0" dirty="0"/>
                        <a:t> further apart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Become much closer</a:t>
                      </a:r>
                      <a:r>
                        <a:rPr lang="en-GB" sz="1050" baseline="0" dirty="0"/>
                        <a:t> together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Stay close together and become regular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04963"/>
                  </a:ext>
                </a:extLst>
              </a:tr>
              <a:tr h="429021">
                <a:tc>
                  <a:txBody>
                    <a:bodyPr/>
                    <a:lstStyle/>
                    <a:p>
                      <a:r>
                        <a:rPr lang="en-GB" sz="1050" dirty="0"/>
                        <a:t>Motion</a:t>
                      </a:r>
                      <a:r>
                        <a:rPr lang="en-GB" sz="1050" baseline="0" dirty="0"/>
                        <a:t> of particles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Start</a:t>
                      </a:r>
                      <a:r>
                        <a:rPr lang="en-GB" sz="1050" baseline="0" dirty="0"/>
                        <a:t> to move around each other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Start</a:t>
                      </a:r>
                      <a:r>
                        <a:rPr lang="en-GB" sz="1050" baseline="0" dirty="0"/>
                        <a:t> to move quickly in all directions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Slow</a:t>
                      </a:r>
                      <a:r>
                        <a:rPr lang="en-GB" sz="1050" baseline="0" dirty="0"/>
                        <a:t> down and only move around each other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Stop moving around</a:t>
                      </a:r>
                      <a:r>
                        <a:rPr lang="en-GB" sz="1050" baseline="0" dirty="0"/>
                        <a:t> and only vibrate on the spot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398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50" dirty="0"/>
                        <a:t>Energy change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Particles</a:t>
                      </a:r>
                      <a:r>
                        <a:rPr lang="en-GB" sz="1050" baseline="0" dirty="0"/>
                        <a:t> gain energy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Particles</a:t>
                      </a:r>
                      <a:r>
                        <a:rPr lang="en-GB" sz="1050" baseline="0" dirty="0"/>
                        <a:t> gain energy 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Particles lose</a:t>
                      </a:r>
                      <a:r>
                        <a:rPr lang="en-GB" sz="1050" baseline="0" dirty="0"/>
                        <a:t> energy</a:t>
                      </a:r>
                      <a:endParaRPr lang="en-GB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/>
                        <a:t>Particles</a:t>
                      </a:r>
                      <a:r>
                        <a:rPr lang="en-GB" sz="1050" baseline="0" dirty="0"/>
                        <a:t> lose energy</a:t>
                      </a:r>
                      <a:endParaRPr lang="en-GB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36093"/>
                  </a:ext>
                </a:extLst>
              </a:tr>
            </a:tbl>
          </a:graphicData>
        </a:graphic>
      </p:graphicFrame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030865" y="907417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31307" y="3255969"/>
            <a:ext cx="4889378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dirty="0"/>
              <a:t>The particles in a substance stay the same when it changes state - only their closeness, arrangement or motion change. This means the mass of the substance stays the same.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31307" y="6103970"/>
            <a:ext cx="4889377" cy="57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dirty="0"/>
              <a:t>A Physical change in a substance does not change what the substance is and it can be reversed </a:t>
            </a:r>
            <a:r>
              <a:rPr lang="en-GB" sz="1050" dirty="0" err="1"/>
              <a:t>e.g</a:t>
            </a:r>
            <a:r>
              <a:rPr lang="en-GB" sz="1050" dirty="0"/>
              <a:t> melting ice then freezing water. In a chemical change a reaction occurs and a new substance is formed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857" y="4826675"/>
            <a:ext cx="2200110" cy="18697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dirty="0"/>
              <a:t>The pressure in liquids increases with depth as the weight of the liquid above is greater. </a:t>
            </a:r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r="49960"/>
          <a:stretch/>
        </p:blipFill>
        <p:spPr>
          <a:xfrm>
            <a:off x="1514812" y="5337168"/>
            <a:ext cx="715442" cy="12228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620096" y="4826675"/>
            <a:ext cx="2023784" cy="18697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dirty="0"/>
              <a:t>Liquid pressure is exerted on the surface of on object in a liquid causing </a:t>
            </a:r>
            <a:r>
              <a:rPr lang="en-GB" sz="1050" dirty="0" err="1"/>
              <a:t>upthrust</a:t>
            </a:r>
            <a:r>
              <a:rPr lang="en-GB" sz="1050" dirty="0"/>
              <a:t>. </a:t>
            </a:r>
          </a:p>
          <a:p>
            <a:r>
              <a:rPr lang="en-GB" sz="1050" dirty="0"/>
              <a:t>As an object starts to sink in liquid the liquid pressure increases and </a:t>
            </a:r>
            <a:r>
              <a:rPr lang="en-GB" sz="1050" dirty="0" err="1"/>
              <a:t>upthrust</a:t>
            </a:r>
            <a:r>
              <a:rPr lang="en-GB" sz="1050" dirty="0"/>
              <a:t> increases.</a:t>
            </a:r>
          </a:p>
          <a:p>
            <a:r>
              <a:rPr lang="en-GB" sz="1050" dirty="0"/>
              <a:t>The object floats if the </a:t>
            </a:r>
            <a:r>
              <a:rPr lang="en-GB" sz="1050" dirty="0" err="1"/>
              <a:t>upthrust</a:t>
            </a:r>
            <a:r>
              <a:rPr lang="en-GB" sz="1050" dirty="0"/>
              <a:t> is equal and opposite to the objects weight. The object sinks if the weight is greater than the maximum </a:t>
            </a:r>
            <a:r>
              <a:rPr lang="en-GB" sz="1050" dirty="0" err="1"/>
              <a:t>uphtrust</a:t>
            </a:r>
            <a:r>
              <a:rPr lang="en-GB" sz="1050"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7411" y="5688322"/>
            <a:ext cx="123740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The jet coming from the lower hole is more sideways as there is more pressure </a:t>
            </a:r>
          </a:p>
          <a:p>
            <a:endParaRPr lang="en-GB" sz="1050" dirty="0"/>
          </a:p>
        </p:txBody>
      </p:sp>
      <p:sp>
        <p:nvSpPr>
          <p:cNvPr id="26" name="TextBox 25"/>
          <p:cNvSpPr txBox="1"/>
          <p:nvPr/>
        </p:nvSpPr>
        <p:spPr>
          <a:xfrm>
            <a:off x="4364032" y="107130"/>
            <a:ext cx="40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2.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64312" y="3204229"/>
            <a:ext cx="40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3.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2439" y="3824115"/>
            <a:ext cx="40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4.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25772" y="4772942"/>
            <a:ext cx="40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5.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94840" y="4763994"/>
            <a:ext cx="40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4013090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PJQPYFU374CA-213884017-221534</_dlc_DocId>
    <_dlc_DocIdUrl xmlns="47a1c483-ba94-41ad-97c3-d6e1f3c4ca98">
      <Url>https://regisschool.sharepoint.com/sites/teachingdrive/_layouts/15/DocIdRedir.aspx?ID=PJQPYFU374CA-213884017-221534</Url>
      <Description>PJQPYFU374CA-213884017-221534</Description>
    </_dlc_DocIdUrl>
    <Target_x0020_Audiences xmlns="4b77dae2-3af7-4fca-9bb3-cb256f803a2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10B253C-BC5A-4527-9BC9-E4B770E7F678}"/>
</file>

<file path=customXml/itemProps2.xml><?xml version="1.0" encoding="utf-8"?>
<ds:datastoreItem xmlns:ds="http://schemas.openxmlformats.org/officeDocument/2006/customXml" ds:itemID="{D0703DAF-60AA-4D68-B343-0F2051710E2C}">
  <ds:schemaRefs>
    <ds:schemaRef ds:uri="4b77dae2-3af7-4fca-9bb3-cb256f803a24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47a1c483-ba94-41ad-97c3-d6e1f3c4ca98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53AFBF1-9EBC-408D-B739-079A8171018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642ACB6-6AC3-41FE-8D51-628DE3A23B7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1237</TotalTime>
  <Words>439</Words>
  <Application>Microsoft Office PowerPoint</Application>
  <PresentationFormat>A4 Paper (210x297 mm)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Jessica.Hall@theregisschool.co.uk</dc:creator>
  <cp:lastModifiedBy>Adam Robbins</cp:lastModifiedBy>
  <cp:revision>3</cp:revision>
  <dcterms:created xsi:type="dcterms:W3CDTF">2018-06-20T13:07:20Z</dcterms:created>
  <dcterms:modified xsi:type="dcterms:W3CDTF">2019-06-21T11:35:58Z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22153400</vt:r8>
  </property>
  <property fmtid="{D5CDD505-2E9C-101B-9397-08002B2CF9AE}" pid="4" name="_dlc_DocIdItemGuid">
    <vt:lpwstr>e2e843e9-618a-5654-865a-12a3de65a3f7</vt:lpwstr>
  </property>
</Properties>
</file>