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300" y="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bbins" userId="fcd30a94-00ad-462b-8588-e113eeeeab73" providerId="ADAL" clId="{F9C4A3CA-8CBC-46B6-9B07-5F2056BF12B9}"/>
    <pc:docChg chg="custSel modSld">
      <pc:chgData name="Adam Robbins" userId="fcd30a94-00ad-462b-8588-e113eeeeab73" providerId="ADAL" clId="{F9C4A3CA-8CBC-46B6-9B07-5F2056BF12B9}" dt="2019-06-21T11:41:17.910" v="48" actId="20577"/>
      <pc:docMkLst>
        <pc:docMk/>
      </pc:docMkLst>
      <pc:sldChg chg="addSp delSp modSp">
        <pc:chgData name="Adam Robbins" userId="fcd30a94-00ad-462b-8588-e113eeeeab73" providerId="ADAL" clId="{F9C4A3CA-8CBC-46B6-9B07-5F2056BF12B9}" dt="2019-06-21T11:41:17.910" v="48" actId="20577"/>
        <pc:sldMkLst>
          <pc:docMk/>
          <pc:sldMk cId="4015159118" sldId="256"/>
        </pc:sldMkLst>
        <pc:spChg chg="mod">
          <ac:chgData name="Adam Robbins" userId="fcd30a94-00ad-462b-8588-e113eeeeab73" providerId="ADAL" clId="{F9C4A3CA-8CBC-46B6-9B07-5F2056BF12B9}" dt="2019-06-21T11:36:45.115" v="5" actId="14100"/>
          <ac:spMkLst>
            <pc:docMk/>
            <pc:sldMk cId="4015159118" sldId="256"/>
            <ac:spMk id="20" creationId="{00000000-0000-0000-0000-000000000000}"/>
          </ac:spMkLst>
        </pc:spChg>
        <pc:spChg chg="del">
          <ac:chgData name="Adam Robbins" userId="fcd30a94-00ad-462b-8588-e113eeeeab73" providerId="ADAL" clId="{F9C4A3CA-8CBC-46B6-9B07-5F2056BF12B9}" dt="2019-06-21T11:39:19.980" v="6" actId="478"/>
          <ac:spMkLst>
            <pc:docMk/>
            <pc:sldMk cId="4015159118" sldId="256"/>
            <ac:spMk id="54" creationId="{00000000-0000-0000-0000-000000000000}"/>
          </ac:spMkLst>
        </pc:spChg>
        <pc:grpChg chg="del">
          <ac:chgData name="Adam Robbins" userId="fcd30a94-00ad-462b-8588-e113eeeeab73" providerId="ADAL" clId="{F9C4A3CA-8CBC-46B6-9B07-5F2056BF12B9}" dt="2019-06-21T11:39:19.980" v="6" actId="478"/>
          <ac:grpSpMkLst>
            <pc:docMk/>
            <pc:sldMk cId="4015159118" sldId="256"/>
            <ac:grpSpMk id="23" creationId="{00000000-0000-0000-0000-000000000000}"/>
          </ac:grpSpMkLst>
        </pc:grpChg>
        <pc:graphicFrameChg chg="add mod modGraphic">
          <ac:chgData name="Adam Robbins" userId="fcd30a94-00ad-462b-8588-e113eeeeab73" providerId="ADAL" clId="{F9C4A3CA-8CBC-46B6-9B07-5F2056BF12B9}" dt="2019-06-21T11:41:17.910" v="48" actId="20577"/>
          <ac:graphicFrameMkLst>
            <pc:docMk/>
            <pc:sldMk cId="4015159118" sldId="256"/>
            <ac:graphicFrameMk id="7" creationId="{F5C2D3DA-3E18-4B92-BFB0-BBAC1A8F0005}"/>
          </ac:graphicFrameMkLst>
        </pc:graphicFrameChg>
        <pc:picChg chg="add mod">
          <ac:chgData name="Adam Robbins" userId="fcd30a94-00ad-462b-8588-e113eeeeab73" providerId="ADAL" clId="{F9C4A3CA-8CBC-46B6-9B07-5F2056BF12B9}" dt="2019-06-21T11:41:08.451" v="46" actId="1076"/>
          <ac:picMkLst>
            <pc:docMk/>
            <pc:sldMk cId="4015159118" sldId="256"/>
            <ac:picMk id="6" creationId="{BF4D92F5-8943-426D-8F99-3BCE586EAAEA}"/>
          </ac:picMkLst>
        </pc:picChg>
      </pc:sldChg>
    </pc:docChg>
  </pc:docChgLst>
  <pc:docChgLst>
    <pc:chgData name="Adam Robbins" userId="fcd30a94-00ad-462b-8588-e113eeeeab73" providerId="ADAL" clId="{FAD59A87-FEC3-45B1-95C1-9295F41F38E7}"/>
    <pc:docChg chg="modSld">
      <pc:chgData name="Adam Robbins" userId="fcd30a94-00ad-462b-8588-e113eeeeab73" providerId="ADAL" clId="{FAD59A87-FEC3-45B1-95C1-9295F41F38E7}" dt="2019-10-16T08:29:08.181" v="28" actId="6549"/>
      <pc:docMkLst>
        <pc:docMk/>
      </pc:docMkLst>
      <pc:sldChg chg="modSp">
        <pc:chgData name="Adam Robbins" userId="fcd30a94-00ad-462b-8588-e113eeeeab73" providerId="ADAL" clId="{FAD59A87-FEC3-45B1-95C1-9295F41F38E7}" dt="2019-10-16T08:29:08.181" v="28" actId="6549"/>
        <pc:sldMkLst>
          <pc:docMk/>
          <pc:sldMk cId="4015159118" sldId="256"/>
        </pc:sldMkLst>
        <pc:spChg chg="mod">
          <ac:chgData name="Adam Robbins" userId="fcd30a94-00ad-462b-8588-e113eeeeab73" providerId="ADAL" clId="{FAD59A87-FEC3-45B1-95C1-9295F41F38E7}" dt="2019-10-16T08:29:08.181" v="28" actId="6549"/>
          <ac:spMkLst>
            <pc:docMk/>
            <pc:sldMk cId="4015159118" sldId="256"/>
            <ac:spMk id="10" creationId="{00000000-0000-0000-0000-000000000000}"/>
          </ac:spMkLst>
        </pc:spChg>
        <pc:spChg chg="mod">
          <ac:chgData name="Adam Robbins" userId="fcd30a94-00ad-462b-8588-e113eeeeab73" providerId="ADAL" clId="{FAD59A87-FEC3-45B1-95C1-9295F41F38E7}" dt="2019-10-16T08:28:46.068" v="12" actId="20577"/>
          <ac:spMkLst>
            <pc:docMk/>
            <pc:sldMk cId="4015159118" sldId="256"/>
            <ac:spMk id="1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747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25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25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79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53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76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99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1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45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99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89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49C83-2B08-4BC8-8359-D96CA98DEFF6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B2DA3-EE61-406F-A631-D3CC9897F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0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0729" y="4317618"/>
            <a:ext cx="2450439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Humans can hear sound in the 20Hz – 20KHz range.</a:t>
            </a:r>
          </a:p>
          <a:p>
            <a:r>
              <a:rPr lang="en-GB" sz="1100" dirty="0"/>
              <a:t>Dogs can hear up </a:t>
            </a:r>
            <a:r>
              <a:rPr lang="en-GB" sz="1100"/>
              <a:t>to 50Hz</a:t>
            </a:r>
            <a:endParaRPr lang="en-GB" sz="11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29765"/>
              </p:ext>
            </p:extLst>
          </p:nvPr>
        </p:nvGraphicFramePr>
        <p:xfrm>
          <a:off x="363208" y="465466"/>
          <a:ext cx="3752352" cy="3561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5129">
                  <a:extLst>
                    <a:ext uri="{9D8B030D-6E8A-4147-A177-3AD203B41FA5}">
                      <a16:colId xmlns:a16="http://schemas.microsoft.com/office/drawing/2014/main" val="1821036231"/>
                    </a:ext>
                  </a:extLst>
                </a:gridCol>
                <a:gridCol w="2737223">
                  <a:extLst>
                    <a:ext uri="{9D8B030D-6E8A-4147-A177-3AD203B41FA5}">
                      <a16:colId xmlns:a16="http://schemas.microsoft.com/office/drawing/2014/main" val="261901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Keyword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Definition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22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Transverse</a:t>
                      </a:r>
                      <a:r>
                        <a:rPr lang="en-GB" sz="1100" baseline="0" dirty="0"/>
                        <a:t> wave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 wave where the vibration is perpendicular</a:t>
                      </a:r>
                      <a:r>
                        <a:rPr lang="en-GB" sz="1100" baseline="0" dirty="0"/>
                        <a:t> to the direction of travel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35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Longitudinal</a:t>
                      </a:r>
                      <a:r>
                        <a:rPr lang="en-GB" sz="1100" baseline="0" dirty="0"/>
                        <a:t> wave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 wave where the vibrations</a:t>
                      </a:r>
                      <a:r>
                        <a:rPr lang="en-GB" sz="1100" baseline="0" dirty="0"/>
                        <a:t> are parallel to the direction of travel 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2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Mechanical wave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aseline="0" dirty="0"/>
                        <a:t>A vibration that travels through a substance (e.g. sound) 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4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The number of wave</a:t>
                      </a:r>
                      <a:r>
                        <a:rPr lang="en-GB" sz="1100" baseline="0" dirty="0"/>
                        <a:t> fronts passing a fixed point every second (measured in Hz)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86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Ultrasound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Sound above</a:t>
                      </a:r>
                      <a:r>
                        <a:rPr lang="en-GB" sz="1100" baseline="0" dirty="0"/>
                        <a:t> 20KHz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61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Superposition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When two waves meet and affect each other</a:t>
                      </a:r>
                      <a:r>
                        <a:rPr lang="en-GB" sz="1100" baseline="0" dirty="0"/>
                        <a:t> 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7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Reflection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When</a:t>
                      </a:r>
                      <a:r>
                        <a:rPr lang="en-GB" sz="1100" baseline="0" dirty="0"/>
                        <a:t> waves bounce off a surface 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4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Echo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Reflection of sound that can</a:t>
                      </a:r>
                      <a:r>
                        <a:rPr lang="en-GB" sz="1100" baseline="0" dirty="0"/>
                        <a:t> be heard 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930526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5279305" y="5172501"/>
            <a:ext cx="2561864" cy="1416559"/>
            <a:chOff x="5877531" y="12964"/>
            <a:chExt cx="3620919" cy="2069779"/>
          </a:xfrm>
        </p:grpSpPr>
        <p:pic>
          <p:nvPicPr>
            <p:cNvPr id="12" name="Picture 2" descr="Image result for transverse waves diagram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63" b="32288"/>
            <a:stretch/>
          </p:blipFill>
          <p:spPr bwMode="auto">
            <a:xfrm>
              <a:off x="6196475" y="323186"/>
              <a:ext cx="3301975" cy="745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f-d-c8cbeef7863716346317e25d339173f178337595e69b67fbd6e0d4ce+IMAGE_THUMB_POSTCARD+IMAGE_THUMB_POSTCARD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87" b="30895"/>
            <a:stretch/>
          </p:blipFill>
          <p:spPr bwMode="auto">
            <a:xfrm>
              <a:off x="6196474" y="1298835"/>
              <a:ext cx="3301975" cy="783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7284778" y="1298835"/>
              <a:ext cx="1333126" cy="206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77531" y="1060008"/>
              <a:ext cx="2811440" cy="40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Longitudinal wave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79059" y="12964"/>
              <a:ext cx="2811440" cy="40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Transverse wave </a:t>
              </a:r>
            </a:p>
          </p:txBody>
        </p:sp>
      </p:grp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105849"/>
              </p:ext>
            </p:extLst>
          </p:nvPr>
        </p:nvGraphicFramePr>
        <p:xfrm>
          <a:off x="4357283" y="257978"/>
          <a:ext cx="5318978" cy="194181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0568">
                  <a:extLst>
                    <a:ext uri="{9D8B030D-6E8A-4147-A177-3AD203B41FA5}">
                      <a16:colId xmlns:a16="http://schemas.microsoft.com/office/drawing/2014/main" val="1592012525"/>
                    </a:ext>
                  </a:extLst>
                </a:gridCol>
                <a:gridCol w="1429899">
                  <a:extLst>
                    <a:ext uri="{9D8B030D-6E8A-4147-A177-3AD203B41FA5}">
                      <a16:colId xmlns:a16="http://schemas.microsoft.com/office/drawing/2014/main" val="3460422707"/>
                    </a:ext>
                  </a:extLst>
                </a:gridCol>
                <a:gridCol w="2308511">
                  <a:extLst>
                    <a:ext uri="{9D8B030D-6E8A-4147-A177-3AD203B41FA5}">
                      <a16:colId xmlns:a16="http://schemas.microsoft.com/office/drawing/2014/main" val="4081593984"/>
                    </a:ext>
                  </a:extLst>
                </a:gridCol>
              </a:tblGrid>
              <a:tr h="215459"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Comparing waves:</a:t>
                      </a:r>
                    </a:p>
                  </a:txBody>
                  <a:tcPr marL="76200" marR="47625" marT="76200" marB="19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Light wave</a:t>
                      </a:r>
                      <a:endParaRPr lang="en-GB" sz="1100" b="1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0" marR="47625" marT="76200" marB="19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Mechanical</a:t>
                      </a:r>
                      <a:r>
                        <a:rPr lang="en-GB" sz="1100" b="0" i="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wave</a:t>
                      </a:r>
                      <a:endParaRPr lang="en-GB" sz="1100" b="1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0" marR="47625" marT="76200" marB="1905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259304"/>
                  </a:ext>
                </a:extLst>
              </a:tr>
              <a:tr h="215459"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>
                          <a:effectLst/>
                          <a:latin typeface="+mn-lt"/>
                        </a:rPr>
                        <a:t>Type of wave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Transverse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Longitudinal</a:t>
                      </a:r>
                    </a:p>
                  </a:txBody>
                  <a:tcPr marL="76200" marR="47625" marT="76200" marB="19050"/>
                </a:tc>
                <a:extLst>
                  <a:ext uri="{0D108BD9-81ED-4DB2-BD59-A6C34878D82A}">
                    <a16:rowId xmlns:a16="http://schemas.microsoft.com/office/drawing/2014/main" val="3442185524"/>
                  </a:ext>
                </a:extLst>
              </a:tr>
              <a:tr h="385534"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Can they travel through a vacuum?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No. Mechanical waves can only pass through a solid, liquid or gas</a:t>
                      </a:r>
                    </a:p>
                  </a:txBody>
                  <a:tcPr marL="76200" marR="47625" marT="76200" marB="19050"/>
                </a:tc>
                <a:extLst>
                  <a:ext uri="{0D108BD9-81ED-4DB2-BD59-A6C34878D82A}">
                    <a16:rowId xmlns:a16="http://schemas.microsoft.com/office/drawing/2014/main" val="930176860"/>
                  </a:ext>
                </a:extLst>
              </a:tr>
              <a:tr h="366486"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Can they be reflected?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Yes.</a:t>
                      </a:r>
                      <a:r>
                        <a:rPr lang="en-GB" sz="1100" baseline="0" dirty="0">
                          <a:effectLst/>
                          <a:latin typeface="+mn-lt"/>
                        </a:rPr>
                        <a:t> By smooth shiny surfaces 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Yes. </a:t>
                      </a:r>
                      <a:r>
                        <a:rPr lang="en-GB" sz="1100" baseline="0" dirty="0">
                          <a:effectLst/>
                          <a:latin typeface="+mn-lt"/>
                        </a:rPr>
                        <a:t>By smooth surfaces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marL="76200" marR="47625" marT="76200" marB="19050"/>
                </a:tc>
                <a:extLst>
                  <a:ext uri="{0D108BD9-81ED-4DB2-BD59-A6C34878D82A}">
                    <a16:rowId xmlns:a16="http://schemas.microsoft.com/office/drawing/2014/main" val="2747142150"/>
                  </a:ext>
                </a:extLst>
              </a:tr>
              <a:tr h="277485"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Can they be absorbed?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Yes. By dark surfaces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+mn-lt"/>
                        </a:rPr>
                        <a:t>Yes.</a:t>
                      </a:r>
                      <a:r>
                        <a:rPr lang="en-GB" sz="1100" baseline="0" dirty="0">
                          <a:effectLst/>
                          <a:latin typeface="+mn-lt"/>
                        </a:rPr>
                        <a:t> Rough surfaces absorb sound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marL="76200" marR="47625" marT="76200" marB="19050"/>
                </a:tc>
                <a:extLst>
                  <a:ext uri="{0D108BD9-81ED-4DB2-BD59-A6C34878D82A}">
                    <a16:rowId xmlns:a16="http://schemas.microsoft.com/office/drawing/2014/main" val="1474302219"/>
                  </a:ext>
                </a:extLst>
              </a:tr>
              <a:tr h="277485"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Can superposition occur?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76200" marR="47625" marT="76200" marB="1905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100" dirty="0"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L="76200" marR="47625" marT="76200" marB="19050"/>
                </a:tc>
                <a:extLst>
                  <a:ext uri="{0D108BD9-81ED-4DB2-BD59-A6C34878D82A}">
                    <a16:rowId xmlns:a16="http://schemas.microsoft.com/office/drawing/2014/main" val="311423556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368957"/>
              </p:ext>
            </p:extLst>
          </p:nvPr>
        </p:nvGraphicFramePr>
        <p:xfrm>
          <a:off x="2944344" y="5476460"/>
          <a:ext cx="2071568" cy="9753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34338">
                  <a:extLst>
                    <a:ext uri="{9D8B030D-6E8A-4147-A177-3AD203B41FA5}">
                      <a16:colId xmlns:a16="http://schemas.microsoft.com/office/drawing/2014/main" val="2767031268"/>
                    </a:ext>
                  </a:extLst>
                </a:gridCol>
                <a:gridCol w="1037230">
                  <a:extLst>
                    <a:ext uri="{9D8B030D-6E8A-4147-A177-3AD203B41FA5}">
                      <a16:colId xmlns:a16="http://schemas.microsoft.com/office/drawing/2014/main" val="35968159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effectLst/>
                        </a:rPr>
                        <a:t>Substance</a:t>
                      </a:r>
                      <a:endParaRPr lang="en-GB" sz="1100" b="1" dirty="0">
                        <a:solidFill>
                          <a:srgbClr val="005361"/>
                        </a:solidFill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effectLst/>
                        </a:rPr>
                        <a:t>Speed of sound</a:t>
                      </a:r>
                      <a:endParaRPr lang="en-GB" sz="1100" b="1">
                        <a:solidFill>
                          <a:srgbClr val="005361"/>
                        </a:solidFill>
                        <a:effectLst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691276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Air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343 m/s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7855216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Water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1493 m/s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8635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100">
                          <a:effectLst/>
                        </a:rPr>
                        <a:t>Steel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effectLst/>
                        </a:rPr>
                        <a:t>5130 m/s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3920391421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851279" y="4331262"/>
            <a:ext cx="237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u="sng" dirty="0"/>
              <a:t>Speed of sound</a:t>
            </a:r>
          </a:p>
          <a:p>
            <a:endParaRPr lang="en-GB" sz="1100" dirty="0"/>
          </a:p>
          <a:p>
            <a:r>
              <a:rPr lang="en-GB" sz="1100" dirty="0"/>
              <a:t>Sound travels faster through liquids and solids than it does through a gas because the particles in a gas are further apart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524" y="94246"/>
            <a:ext cx="3721871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9PS Sound Waves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431" y="367611"/>
            <a:ext cx="532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1.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96396" y="183246"/>
            <a:ext cx="532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2.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96396" y="2272857"/>
            <a:ext cx="532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3.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10536" y="4317618"/>
            <a:ext cx="2364653" cy="22714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29" name="TextBox 28"/>
          <p:cNvSpPr txBox="1"/>
          <p:nvPr/>
        </p:nvSpPr>
        <p:spPr>
          <a:xfrm>
            <a:off x="8056709" y="4331261"/>
            <a:ext cx="1754290" cy="2292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Sound waves are produced by all vibrating objects. Loudspeakers work by converting electrical energy into kinetic energy. This moves the cone which creates the sound waves.</a:t>
            </a:r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8906266" y="5787371"/>
            <a:ext cx="769995" cy="671494"/>
            <a:chOff x="10106714" y="-892708"/>
            <a:chExt cx="2299100" cy="2487666"/>
          </a:xfrm>
        </p:grpSpPr>
        <p:sp>
          <p:nvSpPr>
            <p:cNvPr id="32" name="Trapezoid 31"/>
            <p:cNvSpPr/>
            <p:nvPr/>
          </p:nvSpPr>
          <p:spPr>
            <a:xfrm rot="10800000">
              <a:off x="10106716" y="243402"/>
              <a:ext cx="2299098" cy="802416"/>
            </a:xfrm>
            <a:prstGeom prst="trapezoid">
              <a:avLst>
                <a:gd name="adj" fmla="val 119158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rapezoid 32"/>
            <p:cNvSpPr/>
            <p:nvPr/>
          </p:nvSpPr>
          <p:spPr>
            <a:xfrm rot="10800000">
              <a:off x="10106714" y="243400"/>
              <a:ext cx="2294001" cy="1351557"/>
            </a:xfrm>
            <a:prstGeom prst="trapezoid">
              <a:avLst>
                <a:gd name="adj" fmla="val 4693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1088867" y="1045819"/>
              <a:ext cx="320661" cy="54913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Arc 34"/>
            <p:cNvSpPr/>
            <p:nvPr/>
          </p:nvSpPr>
          <p:spPr>
            <a:xfrm>
              <a:off x="10106714" y="-892708"/>
              <a:ext cx="2094385" cy="584400"/>
            </a:xfrm>
            <a:prstGeom prst="arc">
              <a:avLst>
                <a:gd name="adj1" fmla="val 1087254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Arc 39"/>
            <p:cNvSpPr/>
            <p:nvPr/>
          </p:nvSpPr>
          <p:spPr>
            <a:xfrm>
              <a:off x="10360923" y="-531979"/>
              <a:ext cx="1676404" cy="447341"/>
            </a:xfrm>
            <a:prstGeom prst="arc">
              <a:avLst>
                <a:gd name="adj1" fmla="val 1087254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Arc 40"/>
            <p:cNvSpPr/>
            <p:nvPr/>
          </p:nvSpPr>
          <p:spPr>
            <a:xfrm>
              <a:off x="10579286" y="-160895"/>
              <a:ext cx="1280618" cy="371600"/>
            </a:xfrm>
            <a:prstGeom prst="arc">
              <a:avLst>
                <a:gd name="adj1" fmla="val 10872540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150676" y="6015420"/>
            <a:ext cx="9553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Cone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50676" y="5605382"/>
            <a:ext cx="606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Sound waves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50676" y="6294726"/>
            <a:ext cx="9553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Speaker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8593062" y="5764362"/>
            <a:ext cx="271860" cy="53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8509819" y="6141997"/>
            <a:ext cx="638449" cy="280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8667430" y="6293476"/>
            <a:ext cx="323974" cy="1124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576097" y="4250606"/>
            <a:ext cx="532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5.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49180" y="4223745"/>
            <a:ext cx="532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6.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41168" y="4249062"/>
            <a:ext cx="532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7.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758599"/>
              </p:ext>
            </p:extLst>
          </p:nvPr>
        </p:nvGraphicFramePr>
        <p:xfrm>
          <a:off x="4357283" y="2331603"/>
          <a:ext cx="5250417" cy="16316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9650">
                  <a:extLst>
                    <a:ext uri="{9D8B030D-6E8A-4147-A177-3AD203B41FA5}">
                      <a16:colId xmlns:a16="http://schemas.microsoft.com/office/drawing/2014/main" val="1867203644"/>
                    </a:ext>
                  </a:extLst>
                </a:gridCol>
                <a:gridCol w="3670767">
                  <a:extLst>
                    <a:ext uri="{9D8B030D-6E8A-4147-A177-3AD203B41FA5}">
                      <a16:colId xmlns:a16="http://schemas.microsoft.com/office/drawing/2014/main" val="26971315"/>
                    </a:ext>
                  </a:extLst>
                </a:gridCol>
              </a:tblGrid>
              <a:tr h="127924">
                <a:tc gridSpan="2"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Uses of ultrasound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245294"/>
                  </a:ext>
                </a:extLst>
              </a:tr>
              <a:tr h="127924">
                <a:tc>
                  <a:txBody>
                    <a:bodyPr/>
                    <a:lstStyle/>
                    <a:p>
                      <a:r>
                        <a:rPr lang="en-GB" sz="1000" dirty="0"/>
                        <a:t>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How it works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469518"/>
                  </a:ext>
                </a:extLst>
              </a:tr>
              <a:tr h="260093">
                <a:tc>
                  <a:txBody>
                    <a:bodyPr/>
                    <a:lstStyle/>
                    <a:p>
                      <a:r>
                        <a:rPr lang="en-GB" sz="1000" b="1" dirty="0"/>
                        <a:t>Cleaning jewellery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The vibrations of the wave shake the dirt lose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58131"/>
                  </a:ext>
                </a:extLst>
              </a:tr>
              <a:tr h="202175">
                <a:tc>
                  <a:txBody>
                    <a:bodyPr/>
                    <a:lstStyle/>
                    <a:p>
                      <a:r>
                        <a:rPr lang="en-GB" sz="1000" b="1" dirty="0"/>
                        <a:t>Scanning the human body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The waves are partially reflected at different tissue boundaries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5558"/>
                  </a:ext>
                </a:extLst>
              </a:tr>
              <a:tr h="180308">
                <a:tc>
                  <a:txBody>
                    <a:bodyPr/>
                    <a:lstStyle/>
                    <a:p>
                      <a:r>
                        <a:rPr lang="en-GB" sz="1000" b="1" dirty="0"/>
                        <a:t>Industrial imaging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The waves can detect flaws in metal castings as they are partially reflected by cracks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257802"/>
                  </a:ext>
                </a:extLst>
              </a:tr>
              <a:tr h="202175">
                <a:tc>
                  <a:txBody>
                    <a:bodyPr/>
                    <a:lstStyle/>
                    <a:p>
                      <a:r>
                        <a:rPr lang="en-GB" sz="1000" b="1" dirty="0"/>
                        <a:t>Physiotherapy</a:t>
                      </a:r>
                      <a:r>
                        <a:rPr lang="en-GB" sz="1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Energy from the wave is absorbed by body tissue and relieves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35333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F4D92F5-8943-426D-8F99-3BCE586EA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36" y="4891542"/>
            <a:ext cx="2245453" cy="127028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5C2D3DA-3E18-4B92-BFB0-BBAC1A8F0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104161"/>
              </p:ext>
            </p:extLst>
          </p:nvPr>
        </p:nvGraphicFramePr>
        <p:xfrm>
          <a:off x="197363" y="4332830"/>
          <a:ext cx="2358062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8062">
                  <a:extLst>
                    <a:ext uri="{9D8B030D-6E8A-4147-A177-3AD203B41FA5}">
                      <a16:colId xmlns:a16="http://schemas.microsoft.com/office/drawing/2014/main" val="3801822181"/>
                    </a:ext>
                  </a:extLst>
                </a:gridCol>
              </a:tblGrid>
              <a:tr h="265574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4. Labelling a wave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51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27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159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PJQPYFU374CA-213884017-221536</_dlc_DocId>
    <_dlc_DocIdUrl xmlns="47a1c483-ba94-41ad-97c3-d6e1f3c4ca98">
      <Url>https://regisschool.sharepoint.com/sites/teachingdrive/_layouts/15/DocIdRedir.aspx?ID=PJQPYFU374CA-213884017-221536</Url>
      <Description>PJQPYFU374CA-213884017-221536</Description>
    </_dlc_DocIdUrl>
    <Target_x0020_Audiences xmlns="4b77dae2-3af7-4fca-9bb3-cb256f803a24" xsi:nil="true"/>
  </documentManagement>
</p:properties>
</file>

<file path=customXml/itemProps1.xml><?xml version="1.0" encoding="utf-8"?>
<ds:datastoreItem xmlns:ds="http://schemas.openxmlformats.org/officeDocument/2006/customXml" ds:itemID="{7CE05A42-283E-40B7-B4A5-92B39AC06002}"/>
</file>

<file path=customXml/itemProps2.xml><?xml version="1.0" encoding="utf-8"?>
<ds:datastoreItem xmlns:ds="http://schemas.openxmlformats.org/officeDocument/2006/customXml" ds:itemID="{C7979473-F4CB-4953-A356-35A3D9AC1DE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CF2E471-EBB6-48E3-A1A5-AB064F97D5E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3C8CE9E-CA23-4038-9460-25AFA02191A6}">
  <ds:schemaRefs>
    <ds:schemaRef ds:uri="http://purl.org/dc/dcmitype/"/>
    <ds:schemaRef ds:uri="http://schemas.microsoft.com/office/infopath/2007/PartnerControls"/>
    <ds:schemaRef ds:uri="http://www.w3.org/XML/1998/namespace"/>
    <ds:schemaRef ds:uri="4b77dae2-3af7-4fca-9bb3-cb256f803a24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7a1c483-ba94-41ad-97c3-d6e1f3c4ca98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</TotalTime>
  <Words>338</Words>
  <Application>Microsoft Office PowerPoint</Application>
  <PresentationFormat>A4 Paper (210x297 mm)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The Regis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Jessica.Hall@theregisschool.co.uk</dc:creator>
  <cp:lastModifiedBy>Adam Robbins</cp:lastModifiedBy>
  <cp:revision>6</cp:revision>
  <cp:lastPrinted>2018-06-19T13:14:13Z</cp:lastPrinted>
  <dcterms:created xsi:type="dcterms:W3CDTF">2018-06-19T09:06:42Z</dcterms:created>
  <dcterms:modified xsi:type="dcterms:W3CDTF">2019-10-16T08:29:14Z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22153600</vt:r8>
  </property>
  <property fmtid="{D5CDD505-2E9C-101B-9397-08002B2CF9AE}" pid="4" name="_dlc_DocIdItemGuid">
    <vt:lpwstr>addaeb84-412b-59f8-94cc-7fb9083233e3</vt:lpwstr>
  </property>
</Properties>
</file>